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4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393-3DFE-4D2E-A229-4A900E28F72D}" type="datetimeFigureOut">
              <a:rPr lang="pl-PL" smtClean="0"/>
              <a:t>2015-03-22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1016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393-3DFE-4D2E-A229-4A900E28F72D}" type="datetimeFigureOut">
              <a:rPr lang="pl-PL" smtClean="0"/>
              <a:t>2015-03-22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2349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393-3DFE-4D2E-A229-4A900E28F72D}" type="datetimeFigureOut">
              <a:rPr lang="pl-PL" smtClean="0"/>
              <a:t>2015-03-22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2042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393-3DFE-4D2E-A229-4A900E28F72D}" type="datetimeFigureOut">
              <a:rPr lang="pl-PL" smtClean="0"/>
              <a:t>2015-03-22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1798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393-3DFE-4D2E-A229-4A900E28F72D}" type="datetimeFigureOut">
              <a:rPr lang="pl-PL" smtClean="0"/>
              <a:t>2015-03-22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8482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393-3DFE-4D2E-A229-4A900E28F72D}" type="datetimeFigureOut">
              <a:rPr lang="pl-PL" smtClean="0"/>
              <a:t>2015-03-22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707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393-3DFE-4D2E-A229-4A900E28F72D}" type="datetimeFigureOut">
              <a:rPr lang="pl-PL" smtClean="0"/>
              <a:t>2015-03-22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156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393-3DFE-4D2E-A229-4A900E28F72D}" type="datetimeFigureOut">
              <a:rPr lang="pl-PL" smtClean="0"/>
              <a:t>2015-03-22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3718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393-3DFE-4D2E-A229-4A900E28F72D}" type="datetimeFigureOut">
              <a:rPr lang="pl-PL" smtClean="0"/>
              <a:t>2015-03-22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4870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393-3DFE-4D2E-A229-4A900E28F72D}" type="datetimeFigureOut">
              <a:rPr lang="pl-PL" smtClean="0"/>
              <a:t>2015-03-22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8354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393-3DFE-4D2E-A229-4A900E28F72D}" type="datetimeFigureOut">
              <a:rPr lang="pl-PL" smtClean="0"/>
              <a:t>2015-03-22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8980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98393-3DFE-4D2E-A229-4A900E28F72D}" type="datetimeFigureOut">
              <a:rPr lang="pl-PL" smtClean="0"/>
              <a:t>2015-03-22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7705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l.wikipedia.org/wiki/Programowanie" TargetMode="External"/><Relationship Id="rId7" Type="http://schemas.openxmlformats.org/officeDocument/2006/relationships/hyperlink" Target="http://pl.wikipedia.org/wiki/Program_komputerowy" TargetMode="External"/><Relationship Id="rId2" Type="http://schemas.openxmlformats.org/officeDocument/2006/relationships/hyperlink" Target="http://pl.wikipedia.org/wiki/Paradygma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l.wikipedia.org/wiki/Kod_%C5%BAr%C3%B3d%C5%82owy" TargetMode="External"/><Relationship Id="rId5" Type="http://schemas.openxmlformats.org/officeDocument/2006/relationships/hyperlink" Target="http://pl.wikipedia.org/wiki/Paradygmat_programowania" TargetMode="External"/><Relationship Id="rId4" Type="http://schemas.openxmlformats.org/officeDocument/2006/relationships/hyperlink" Target="http://pl.wikipedia.org/wiki/Podprogram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pl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Programowanie proceduralne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Podstawy Programowania dla geoinformatyków</a:t>
            </a:r>
            <a:endParaRPr lang="pl-PL" dirty="0" smtClean="0"/>
          </a:p>
          <a:p>
            <a:r>
              <a:rPr lang="pl-PL" dirty="0" smtClean="0"/>
              <a:t>Wykład </a:t>
            </a:r>
            <a:r>
              <a:rPr lang="pl-PL" dirty="0"/>
              <a:t>3</a:t>
            </a:r>
            <a:endParaRPr lang="pl-PL" dirty="0" smtClean="0"/>
          </a:p>
          <a:p>
            <a:r>
              <a:rPr lang="pl-PL" dirty="0" smtClean="0"/>
              <a:t>Rafał Witkowski, </a:t>
            </a:r>
            <a:r>
              <a:rPr lang="pl-PL" dirty="0" smtClean="0"/>
              <a:t>2015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984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Procedury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Procedura to inaczej podprogram</a:t>
            </a:r>
          </a:p>
          <a:p>
            <a:r>
              <a:rPr lang="pl-PL" dirty="0" smtClean="0"/>
              <a:t>Wydzielony </a:t>
            </a:r>
            <a:r>
              <a:rPr lang="pl-PL" dirty="0"/>
              <a:t>fragment kodu, który wykonuje pewne </a:t>
            </a:r>
            <a:r>
              <a:rPr lang="pl-PL" dirty="0" smtClean="0"/>
              <a:t>operacje</a:t>
            </a:r>
          </a:p>
          <a:p>
            <a:r>
              <a:rPr lang="pl-PL" dirty="0"/>
              <a:t>Procedury stosuje się, aby uprościć kod programu, zwiększyć jego czytelność, lub aby mieć możliwość wielokrotnego (z różnych miejsc w programie) wywoływania tych samych </a:t>
            </a:r>
            <a:r>
              <a:rPr lang="pl-PL" dirty="0" smtClean="0"/>
              <a:t>poleceń</a:t>
            </a:r>
          </a:p>
          <a:p>
            <a:r>
              <a:rPr lang="pl-PL" dirty="0" smtClean="0"/>
              <a:t>Jest to zamiana ciągu instrukcji w jedno polecenie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923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Funkcje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 smtClean="0"/>
              <a:t>Funkcja </a:t>
            </a:r>
            <a:r>
              <a:rPr lang="pl-PL" dirty="0" smtClean="0"/>
              <a:t>to inaczej podprogram zwracający wynik</a:t>
            </a:r>
          </a:p>
          <a:p>
            <a:r>
              <a:rPr lang="pl-PL" dirty="0"/>
              <a:t>procedury, które oprócz wykonywania pewnych operacji zwracają także wynik swojego </a:t>
            </a:r>
            <a:r>
              <a:rPr lang="pl-PL" dirty="0" smtClean="0"/>
              <a:t>działania</a:t>
            </a:r>
            <a:r>
              <a:rPr lang="pl-PL" dirty="0"/>
              <a:t> </a:t>
            </a:r>
            <a:r>
              <a:rPr lang="pl-PL" dirty="0" smtClean="0"/>
              <a:t>(operują na wejściu i wyjściu, jak algorytm)</a:t>
            </a:r>
          </a:p>
          <a:p>
            <a:r>
              <a:rPr lang="pl-PL" dirty="0" smtClean="0"/>
              <a:t>Funkcje stosuje się, </a:t>
            </a:r>
            <a:r>
              <a:rPr lang="pl-PL" dirty="0"/>
              <a:t>aby uprościć kod programu, zwiększyć jego czytelność, lub aby mieć możliwość wielokrotnego (z różnych miejsc w programie) wykonywania tych samych </a:t>
            </a:r>
            <a:r>
              <a:rPr lang="pl-PL" dirty="0" smtClean="0"/>
              <a:t>obliczeń</a:t>
            </a:r>
          </a:p>
          <a:p>
            <a:r>
              <a:rPr lang="pl-PL" dirty="0"/>
              <a:t>Funkcje charakteryzują się tym, że zawsze muszą zwrócić pewien wynik, czyli wartość zmiennej określonego </a:t>
            </a:r>
            <a:r>
              <a:rPr lang="pl-PL" dirty="0" smtClean="0"/>
              <a:t>typu</a:t>
            </a:r>
          </a:p>
          <a:p>
            <a:r>
              <a:rPr lang="pl-PL" dirty="0" smtClean="0"/>
              <a:t>Jest to zamiana ciągu instrukcji w jedno polecenie</a:t>
            </a:r>
          </a:p>
          <a:p>
            <a:r>
              <a:rPr lang="pl-PL" dirty="0"/>
              <a:t>Zwracaną wartość funkcji można wykorzystywać jak normalną zmienną, za wyjątkiem przypisywania jej wartości.</a:t>
            </a:r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3425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Procedury i funkcje w języku C/C++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 języku C/C++ w rzeczywistości nie </a:t>
            </a:r>
            <a:r>
              <a:rPr lang="pl-PL" dirty="0" smtClean="0"/>
              <a:t>występują procedury, są tylko funkcje</a:t>
            </a:r>
          </a:p>
          <a:p>
            <a:r>
              <a:rPr lang="pl-PL" dirty="0" smtClean="0"/>
              <a:t>Żeby </a:t>
            </a:r>
            <a:r>
              <a:rPr lang="pl-PL" dirty="0"/>
              <a:t>uzyskać procedurę, trzeba stworzyć funkcję zwracającą typ pusty </a:t>
            </a:r>
            <a:r>
              <a:rPr lang="pl-PL" dirty="0" smtClean="0"/>
              <a:t>(void, czyli nic)</a:t>
            </a:r>
          </a:p>
          <a:p>
            <a:r>
              <a:rPr lang="pl-PL" dirty="0"/>
              <a:t>Funkcja może mieć dowolną nazwę, która nie jest słowem kluczowym języka C/C++, składa się z liter, cyfr i znaku podkreślenia oraz nie zaczyna się od cyfry. </a:t>
            </a:r>
          </a:p>
        </p:txBody>
      </p:sp>
    </p:spTree>
    <p:extLst>
      <p:ext uri="{BB962C8B-B14F-4D97-AF65-F5344CB8AC3E}">
        <p14:creationId xmlns:p14="http://schemas.microsoft.com/office/powerpoint/2010/main" val="182665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Struktura funkcji w C/C++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zwracany_typ</a:t>
            </a:r>
            <a:r>
              <a:rPr lang="pl-PL" i="1" dirty="0">
                <a:latin typeface="Courier New" panose="02070309020205020404" pitchFamily="49" charset="0"/>
                <a:cs typeface="Courier New" panose="02070309020205020404" pitchFamily="49" charset="0"/>
              </a:rPr>
              <a:t> nazwa(parametry)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endParaRPr lang="pl-PL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pl-PL" i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l-PL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operacje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l-PL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i="1" dirty="0">
                <a:latin typeface="Courier New" panose="02070309020205020404" pitchFamily="49" charset="0"/>
                <a:cs typeface="Courier New" panose="02070309020205020404" pitchFamily="49" charset="0"/>
              </a:rPr>
              <a:t>wartość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pl-PL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pl-PL" dirty="0" smtClean="0"/>
              <a:t> </a:t>
            </a:r>
            <a:r>
              <a:rPr lang="pl-PL" i="1" dirty="0"/>
              <a:t>zwracany_typ</a:t>
            </a:r>
            <a:r>
              <a:rPr lang="pl-PL" dirty="0"/>
              <a:t> to nazwa typu, który będzie miała zwracana </a:t>
            </a:r>
            <a:r>
              <a:rPr lang="pl-PL" dirty="0" smtClean="0"/>
              <a:t>wartość (wyjście)</a:t>
            </a:r>
            <a:endParaRPr lang="pl-PL" dirty="0"/>
          </a:p>
          <a:p>
            <a:r>
              <a:rPr lang="pl-PL" i="1" dirty="0"/>
              <a:t>nazwa</a:t>
            </a:r>
            <a:r>
              <a:rPr lang="pl-PL" dirty="0"/>
              <a:t> to nazwa </a:t>
            </a:r>
            <a:r>
              <a:rPr lang="pl-PL" dirty="0" smtClean="0"/>
              <a:t>funkcji</a:t>
            </a:r>
          </a:p>
          <a:p>
            <a:r>
              <a:rPr lang="pl-PL" dirty="0"/>
              <a:t>Po nazwie w nawiasie występują </a:t>
            </a:r>
            <a:r>
              <a:rPr lang="pl-PL" i="1" dirty="0"/>
              <a:t>parametry</a:t>
            </a:r>
            <a:r>
              <a:rPr lang="pl-PL" dirty="0"/>
              <a:t> </a:t>
            </a:r>
            <a:r>
              <a:rPr lang="pl-PL" dirty="0" smtClean="0"/>
              <a:t>funkcji (wejście)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6406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Struktura funkcji w C/C++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Lista parametrów może być pusta, wówczas należy umieścić nawias zamykający zaraz po </a:t>
            </a:r>
            <a:r>
              <a:rPr lang="pl-PL" dirty="0" smtClean="0"/>
              <a:t>otwierającym</a:t>
            </a:r>
          </a:p>
          <a:p>
            <a:r>
              <a:rPr lang="pl-PL" i="1" dirty="0"/>
              <a:t>Parametry</a:t>
            </a:r>
            <a:r>
              <a:rPr lang="pl-PL" dirty="0"/>
              <a:t> to umieszczone po przecinku typy oraz nazwy zmiennych, określane tak samo jak podczas definicji </a:t>
            </a:r>
            <a:r>
              <a:rPr lang="pl-PL" dirty="0" smtClean="0"/>
              <a:t>zmiennych</a:t>
            </a:r>
          </a:p>
          <a:p>
            <a:r>
              <a:rPr lang="pl-PL" dirty="0"/>
              <a:t>Podczas wywoływania funkcji parametry muszą zgadzać się z tymi </a:t>
            </a:r>
            <a:r>
              <a:rPr lang="pl-PL" dirty="0" smtClean="0"/>
              <a:t>zadeklarowanymi</a:t>
            </a:r>
          </a:p>
          <a:p>
            <a:r>
              <a:rPr lang="pl-PL" dirty="0"/>
              <a:t>Każda funkcja powinna zawierać polecenie </a:t>
            </a:r>
            <a:r>
              <a:rPr lang="pl-PL" b="1" dirty="0"/>
              <a:t>return</a:t>
            </a:r>
            <a:r>
              <a:rPr lang="pl-PL" dirty="0"/>
              <a:t>. Zwraca ono wartość podaną po spacji oraz kończy działanie funkcji (przerywa ją, nawet jeśli później występują jakieś dodatkowe polecenia</a:t>
            </a:r>
            <a:r>
              <a:rPr lang="pl-PL" dirty="0" smtClean="0"/>
              <a:t>)</a:t>
            </a:r>
          </a:p>
          <a:p>
            <a:r>
              <a:rPr lang="pl-PL" dirty="0"/>
              <a:t>Każda funkcja (i procedura) musi zostać zadeklarowana zanim zostanie użyta. Oznacza to, że deklaracja funkcji w kodzie musi znaleźć się wcześniej (wyżej) niż miejsce, w którym jest ona używana</a:t>
            </a:r>
          </a:p>
        </p:txBody>
      </p:sp>
    </p:spTree>
    <p:extLst>
      <p:ext uri="{BB962C8B-B14F-4D97-AF65-F5344CB8AC3E}">
        <p14:creationId xmlns:p14="http://schemas.microsoft.com/office/powerpoint/2010/main" val="182746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Przykład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przykład prostej funkcji wyznaczającej mniejszą z dwóch liczb </a:t>
            </a:r>
            <a:r>
              <a:rPr lang="pl-PL" dirty="0" smtClean="0"/>
              <a:t>całkowitych</a:t>
            </a:r>
          </a:p>
          <a:p>
            <a:endParaRPr lang="pl-PL" dirty="0" smtClean="0"/>
          </a:p>
          <a:p>
            <a:pPr marL="0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minimum(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b) 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 &lt; b)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b; </a:t>
            </a:r>
            <a:endParaRPr lang="pl-PL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lang="pl-PL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80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Typ void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/>
              <a:t>Jak już zostało </a:t>
            </a:r>
            <a:r>
              <a:rPr lang="pl-PL" dirty="0" smtClean="0"/>
              <a:t>wspomniane na poprzednim wykładzie, </a:t>
            </a:r>
            <a:r>
              <a:rPr lang="pl-PL" dirty="0"/>
              <a:t>w języku C/C++ występuje tzw. typ pusty, czyli </a:t>
            </a:r>
            <a:r>
              <a:rPr lang="pl-PL" b="1" dirty="0" smtClean="0"/>
              <a:t>void</a:t>
            </a:r>
          </a:p>
          <a:p>
            <a:r>
              <a:rPr lang="pl-PL" dirty="0"/>
              <a:t>Zmienna tego typu nie może przyjmować żadnych </a:t>
            </a:r>
            <a:r>
              <a:rPr lang="pl-PL" dirty="0" smtClean="0"/>
              <a:t>wartości</a:t>
            </a:r>
          </a:p>
          <a:p>
            <a:r>
              <a:rPr lang="pl-PL" dirty="0" smtClean="0"/>
              <a:t>Jest </a:t>
            </a:r>
            <a:r>
              <a:rPr lang="pl-PL" dirty="0"/>
              <a:t>ona stosowana do deklaracji procedur, czyli funkcji, które nie zwracają żadnej </a:t>
            </a:r>
            <a:r>
              <a:rPr lang="pl-PL" dirty="0" smtClean="0"/>
              <a:t>wartości</a:t>
            </a:r>
          </a:p>
          <a:p>
            <a:r>
              <a:rPr lang="pl-PL" dirty="0"/>
              <a:t>W przypadku procedur, czyli funkcji zwracających zmienną typu </a:t>
            </a:r>
            <a:r>
              <a:rPr lang="pl-PL" b="1" dirty="0"/>
              <a:t>void</a:t>
            </a:r>
            <a:r>
              <a:rPr lang="pl-PL" dirty="0"/>
              <a:t>, w kodzie procedury nie powinno występować słowo </a:t>
            </a:r>
            <a:r>
              <a:rPr lang="pl-PL" b="1" dirty="0"/>
              <a:t>return</a:t>
            </a:r>
            <a:r>
              <a:rPr lang="pl-PL" dirty="0"/>
              <a:t> z wartością, lecz bez niej. W takim przypadku kończy ono jedynie działanie procedury, nie zwracając żadnego </a:t>
            </a:r>
            <a:r>
              <a:rPr lang="pl-PL" dirty="0" smtClean="0"/>
              <a:t>wyniku</a:t>
            </a:r>
          </a:p>
          <a:p>
            <a:r>
              <a:rPr lang="pl-PL" dirty="0"/>
              <a:t>Słowa </a:t>
            </a:r>
            <a:r>
              <a:rPr lang="pl-PL" b="1" dirty="0"/>
              <a:t>void</a:t>
            </a:r>
            <a:r>
              <a:rPr lang="pl-PL" dirty="0"/>
              <a:t> można również użyć do oznaczenia pustej listy parametrów funkcji, np. </a:t>
            </a:r>
            <a:r>
              <a:rPr lang="pl-PL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funkcja(</a:t>
            </a:r>
            <a:r>
              <a:rPr lang="pl-PL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24079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Zmienne globalne/lokalne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Wszystkie zmienne, które zostały zadeklarowane wewnątrz ciała funkcji lub wewnątrz innego bloku, nazywane są </a:t>
            </a:r>
            <a:r>
              <a:rPr lang="pl-PL" i="1" dirty="0"/>
              <a:t>zmiennymi </a:t>
            </a:r>
            <a:r>
              <a:rPr lang="pl-PL" i="1" dirty="0" smtClean="0"/>
              <a:t>lokalnymi</a:t>
            </a:r>
          </a:p>
          <a:p>
            <a:r>
              <a:rPr lang="pl-PL" dirty="0"/>
              <a:t>Zmienne globalne to takie zmienne, które są zadeklarowane poza wszystkimi blokami kodu w programie</a:t>
            </a:r>
          </a:p>
        </p:txBody>
      </p:sp>
    </p:spTree>
    <p:extLst>
      <p:ext uri="{BB962C8B-B14F-4D97-AF65-F5344CB8AC3E}">
        <p14:creationId xmlns:p14="http://schemas.microsoft.com/office/powerpoint/2010/main" val="286812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Zmienne lokalne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Czas życia takich zmiennych jest tak długi, jak wykonywanie poleceń z tego bloku lub </a:t>
            </a:r>
            <a:r>
              <a:rPr lang="pl-PL" dirty="0" smtClean="0"/>
              <a:t>funkcji</a:t>
            </a:r>
          </a:p>
          <a:p>
            <a:r>
              <a:rPr lang="pl-PL" dirty="0" smtClean="0"/>
              <a:t>Zmienne „umierają” razem z blokiem lub funkcją (czyli przy klamrze } oznaczającej miejsce, w którym była zadeklarowana)</a:t>
            </a:r>
          </a:p>
          <a:p>
            <a:r>
              <a:rPr lang="pl-PL" dirty="0" smtClean="0"/>
              <a:t>Wartości tych zmiennych są odkładane na stosie systemowym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8101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Zmienne globalne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zmienne dostępne są zawsze z każdego miejsca w programie, a zmiana ich wartości wprowadzona w jednym miejscu może mieć wpływ na działanie programu w zupełnie innym miejcu, gdzie wartość ta również jest </a:t>
            </a:r>
            <a:r>
              <a:rPr lang="pl-PL" dirty="0" smtClean="0"/>
              <a:t>wykorzystywana</a:t>
            </a:r>
          </a:p>
          <a:p>
            <a:r>
              <a:rPr lang="pl-PL" dirty="0" smtClean="0"/>
              <a:t>Zmienne „umierają” dopiero po zakończeniu działania programu</a:t>
            </a:r>
          </a:p>
          <a:p>
            <a:r>
              <a:rPr lang="pl-PL" dirty="0" smtClean="0"/>
              <a:t>Wartości tych zmiennych są odkładane na stercie programu</a:t>
            </a:r>
          </a:p>
          <a:p>
            <a:r>
              <a:rPr lang="pl-PL" dirty="0" smtClean="0"/>
              <a:t>Należy unikać używania zmiennych globalnych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508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Paradygmat programowania proceduralnego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>
                <a:hlinkClick r:id="rId2" tooltip="Paradygmat"/>
              </a:rPr>
              <a:t>paradygmat</a:t>
            </a:r>
            <a:r>
              <a:rPr lang="pl-PL" dirty="0"/>
              <a:t> </a:t>
            </a:r>
            <a:r>
              <a:rPr lang="pl-PL" dirty="0">
                <a:hlinkClick r:id="rId3" tooltip="Programowanie"/>
              </a:rPr>
              <a:t>programowania</a:t>
            </a:r>
            <a:r>
              <a:rPr lang="pl-PL" dirty="0"/>
              <a:t> zalecający dzielenie kodu na </a:t>
            </a:r>
            <a:r>
              <a:rPr lang="pl-PL" dirty="0">
                <a:hlinkClick r:id="rId4" tooltip="Podprogram"/>
              </a:rPr>
              <a:t>procedury</a:t>
            </a:r>
            <a:r>
              <a:rPr lang="pl-PL" dirty="0"/>
              <a:t>, czyli fragmenty wykonujące ściśle określone </a:t>
            </a:r>
            <a:r>
              <a:rPr lang="pl-PL" dirty="0" smtClean="0"/>
              <a:t>operacje.</a:t>
            </a:r>
          </a:p>
          <a:p>
            <a:r>
              <a:rPr lang="pl-PL" dirty="0">
                <a:hlinkClick r:id="rId5" tooltip="Paradygmat programowania"/>
              </a:rPr>
              <a:t>paradygmat programowania</a:t>
            </a:r>
            <a:r>
              <a:rPr lang="pl-PL" dirty="0"/>
              <a:t> opierający się na podziale </a:t>
            </a:r>
            <a:r>
              <a:rPr lang="pl-PL" dirty="0">
                <a:hlinkClick r:id="rId6" tooltip="Kod źródłowy"/>
              </a:rPr>
              <a:t>kodu źródłowego</a:t>
            </a:r>
            <a:r>
              <a:rPr lang="pl-PL" dirty="0"/>
              <a:t> </a:t>
            </a:r>
            <a:r>
              <a:rPr lang="pl-PL" dirty="0">
                <a:hlinkClick r:id="rId7" tooltip="Program komputerowy"/>
              </a:rPr>
              <a:t>programu</a:t>
            </a:r>
            <a:r>
              <a:rPr lang="pl-PL" dirty="0"/>
              <a:t> na procedury i hierarchicznie ułożone bloki z wykorzystaniem struktur kontrolnych w postaci instrukcji wyboru i pętli.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7056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Przykład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 x; //zmienna globalna </a:t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 pomnoz_x_przez(</a:t>
            </a:r>
            <a:r>
              <a:rPr lang="pl-PL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 a) </a:t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endParaRPr lang="pl-PL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x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*= a; // a jest zmienną lokalną</a:t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 </a:t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endParaRPr lang="pl-PL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= 2</a:t>
            </a: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 a = 5; // zmienna lokalna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pomnoz_x_przez(3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	printf("%d",x); </a:t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	printf("%d</a:t>
            </a: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",a);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l-PL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0; </a:t>
            </a:r>
            <a:endParaRPr lang="pl-PL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l-PL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62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Rekurencja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Funkcja rekurencyjna to funkcja, która wywołuje samą </a:t>
            </a:r>
            <a:r>
              <a:rPr lang="pl-PL" dirty="0" smtClean="0"/>
              <a:t>siebie</a:t>
            </a:r>
            <a:endParaRPr lang="pl-PL" dirty="0"/>
          </a:p>
          <a:p>
            <a:r>
              <a:rPr lang="pl-PL" dirty="0"/>
              <a:t>Oprócz takiego wywołania funkcja rekurencyjna musi zawierać warunek stopu, dzięki któremu nie będzie wykonywana w nieskończoność</a:t>
            </a:r>
          </a:p>
        </p:txBody>
      </p:sp>
    </p:spTree>
    <p:extLst>
      <p:ext uri="{BB962C8B-B14F-4D97-AF65-F5344CB8AC3E}">
        <p14:creationId xmlns:p14="http://schemas.microsoft.com/office/powerpoint/2010/main" val="413014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Przykład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Funkcja rekurencyjna </a:t>
            </a:r>
            <a:r>
              <a:rPr lang="pl-PL" dirty="0"/>
              <a:t>obliczającą wartości wyrazów ciągu Fibonacciego, określonego </a:t>
            </a:r>
            <a:r>
              <a:rPr lang="pl-PL" dirty="0" smtClean="0"/>
              <a:t>wzorami:</a:t>
            </a:r>
          </a:p>
          <a:p>
            <a:endParaRPr lang="pl-PL" dirty="0" smtClean="0"/>
          </a:p>
          <a:p>
            <a:endParaRPr lang="pl-PL" dirty="0"/>
          </a:p>
          <a:p>
            <a:pPr marL="0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F(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n)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(n==0)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0;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(n==1)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1;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F(n-1)+F(n-2); </a:t>
            </a:r>
            <a:endParaRPr lang="pl-PL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l-PL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852936"/>
            <a:ext cx="5139394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679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Biblioteki zewnętrzne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Niemal wszystkie instrukcje w języku C/C++ są funkcjami, które ktoś wcześniej napisał</a:t>
            </a:r>
          </a:p>
          <a:p>
            <a:r>
              <a:rPr lang="pl-PL" dirty="0" smtClean="0"/>
              <a:t>Większość używanych funkcji pochodzi z bibliotek zewnętrznych, które importujemy do programu poprzez operację </a:t>
            </a: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pl-PL" dirty="0" smtClean="0"/>
              <a:t>(zgodnie z tym co było omawiane na poprzednim wykładzie)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2331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Wskaźniki do funkcji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Podobnie jak nazwa tablicy jest wskaźnikiem do pierwszego elementu tej tablicy, nazwa funkcji jest wskaźnikiem do </a:t>
            </a:r>
            <a:r>
              <a:rPr lang="pl-PL" dirty="0" smtClean="0"/>
              <a:t>funkcji</a:t>
            </a:r>
          </a:p>
          <a:p>
            <a:r>
              <a:rPr lang="pl-PL" dirty="0"/>
              <a:t>Można zadeklarować zmienną wskaźnikową wskazującą na funkcję i wywołać tę funkcję za pomocą tej </a:t>
            </a:r>
            <a:r>
              <a:rPr lang="pl-PL" dirty="0" smtClean="0"/>
              <a:t>zmiennej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6333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Wskaźniki do funkcji w C/C++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Określenie typu takiego wskaźnika polega na podaniu typu argumentów funkcji oraz jej </a:t>
            </a:r>
            <a:r>
              <a:rPr lang="pl-PL" dirty="0" smtClean="0"/>
              <a:t>wyniku</a:t>
            </a:r>
          </a:p>
          <a:p>
            <a:r>
              <a:rPr lang="pl-PL" dirty="0" smtClean="0"/>
              <a:t>Schemat:</a:t>
            </a:r>
          </a:p>
          <a:p>
            <a:pPr marL="0" indent="0">
              <a:buNone/>
            </a:pPr>
            <a:r>
              <a:rPr lang="pl-PL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typ_zwracany</a:t>
            </a:r>
            <a:r>
              <a:rPr lang="pl-PL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(* </a:t>
            </a:r>
            <a:r>
              <a:rPr lang="pl-PL" sz="20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nazwa</a:t>
            </a:r>
            <a:r>
              <a:rPr lang="pl-PL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)(</a:t>
            </a:r>
            <a:r>
              <a:rPr lang="pl-PL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lista_typów_parametrów</a:t>
            </a:r>
            <a:r>
              <a:rPr lang="pl-PL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38137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Przykład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Poniższy </a:t>
            </a:r>
            <a:r>
              <a:rPr lang="pl-PL" dirty="0"/>
              <a:t>kod tworzy wskaźnik do funkcji przyjmującej jeden parametr całkowity i zwracającej wynik całkowity. Następnie pod ten wskaźnik podstawiona jest funkcja </a:t>
            </a:r>
            <a:r>
              <a:rPr lang="pl-PL" dirty="0" smtClean="0"/>
              <a:t>obliczająca </a:t>
            </a:r>
            <a:r>
              <a:rPr lang="pl-PL" dirty="0"/>
              <a:t>wartość bezwzględną </a:t>
            </a:r>
            <a:r>
              <a:rPr lang="pl-PL" dirty="0" smtClean="0"/>
              <a:t>liczby</a:t>
            </a:r>
          </a:p>
          <a:p>
            <a:pPr marL="0" indent="0">
              <a:buNone/>
            </a:pPr>
            <a:r>
              <a:rPr lang="pl-PL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 (*funkcja)(</a:t>
            </a:r>
            <a:r>
              <a:rPr lang="pl-PL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funkcja=abs;</a:t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scanf("%d",&amp;x);</a:t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printf("%d",funkcja(x));</a:t>
            </a:r>
            <a:endParaRPr lang="pl-PL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62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Przykład zastosowania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/>
              <a:t>Przykładem zastosowania wskaźników do funkcji może być sortowanie tablicy. W zależności od tego, jakiego typu elementy znajdują się w tablicy, powinniśmy użyć różnych funkcji porównujących te elementy. Do sortowania danych można wykorzystać znajdującą się w bibliotece stdlib.h funkcję qsort o następującej </a:t>
            </a:r>
            <a:r>
              <a:rPr lang="pl-PL" dirty="0" smtClean="0"/>
              <a:t>składni: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qsort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*tab,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size,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(*comparator)(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void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*,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void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*))</a:t>
            </a:r>
            <a:endParaRPr lang="pl-PL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98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Przekazywanie argumentów funkcji przez wskaźnik i referencję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Jeśli przekazujemy argumenty funkcji przez wartość, wewnątrz funkcji tworzone są ich lokalne kopie i tylko na nich wykonywane są operacje. Jeśli chcemy, aby zmiany argumentów wykonane wewnątrz funkcji były widoczne po jej zakończeniu, musimy przekazać te argumenty przez referencję lub przez wskaźnik</a:t>
            </a:r>
          </a:p>
        </p:txBody>
      </p:sp>
    </p:spTree>
    <p:extLst>
      <p:ext uri="{BB962C8B-B14F-4D97-AF65-F5344CB8AC3E}">
        <p14:creationId xmlns:p14="http://schemas.microsoft.com/office/powerpoint/2010/main" val="88419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Przykład – funkcja swap przez referencję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 swap (</a:t>
            </a:r>
            <a:r>
              <a:rPr lang="pl-PL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 &amp;x, </a:t>
            </a:r>
            <a:r>
              <a:rPr lang="pl-PL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 &amp;y)</a:t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l-PL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temp=x;</a:t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x=y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y=temp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pl-PL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l-PL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a=5, b=7;</a:t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swap(a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, b);</a:t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l-PL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l-PL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7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Przed programowaniem proceduralnym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Program wykonywał się od początku do końca, linia po linii, instrukcja po instrukcji</a:t>
            </a:r>
          </a:p>
          <a:p>
            <a:r>
              <a:rPr lang="pl-PL" dirty="0" smtClean="0"/>
              <a:t>Zaburzanie/przeskakiwanie kolejności mogło występić w przypadku:</a:t>
            </a:r>
          </a:p>
          <a:p>
            <a:pPr lvl="1"/>
            <a:r>
              <a:rPr lang="pl-PL" dirty="0" smtClean="0"/>
              <a:t>Instrukcji warunkowej (if)</a:t>
            </a:r>
          </a:p>
          <a:p>
            <a:pPr lvl="1"/>
            <a:r>
              <a:rPr lang="pl-PL" dirty="0" smtClean="0"/>
              <a:t>Pętli</a:t>
            </a:r>
          </a:p>
          <a:p>
            <a:pPr lvl="1"/>
            <a:r>
              <a:rPr lang="pl-PL" dirty="0" smtClean="0"/>
              <a:t>Instrukcji skosku (goto)</a:t>
            </a:r>
          </a:p>
          <a:p>
            <a:r>
              <a:rPr lang="pl-PL" dirty="0" smtClean="0"/>
              <a:t>Zwłaszcza instrukcję skoku powodowały powstawanie tzw. spaghetti code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6452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Przykład – funkcja swap przez wskaźnik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 swap (</a:t>
            </a:r>
            <a:r>
              <a:rPr lang="pl-PL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 *x, </a:t>
            </a:r>
            <a:r>
              <a:rPr lang="pl-PL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 *y)</a:t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l-PL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temp=*x;</a:t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*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x=*y;</a:t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*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y=temp;</a:t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l-PL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a=5, b=7;</a:t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swap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(&amp;a, &amp;b);</a:t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l-PL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l-PL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674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Tablica jako argument funkcji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Normalnie tablicy nie można przekazać jako parametr do funkcji</a:t>
            </a:r>
          </a:p>
          <a:p>
            <a:r>
              <a:rPr lang="pl-PL" dirty="0"/>
              <a:t>Tablicę przekazujemy do funkcji przez </a:t>
            </a:r>
            <a:r>
              <a:rPr lang="pl-PL" dirty="0" smtClean="0"/>
              <a:t>wskaźnik</a:t>
            </a:r>
          </a:p>
          <a:p>
            <a:r>
              <a:rPr lang="pl-PL" dirty="0" smtClean="0"/>
              <a:t>Np.:</a:t>
            </a:r>
          </a:p>
          <a:p>
            <a:pPr marL="0" indent="0">
              <a:buNone/>
            </a:pPr>
            <a:r>
              <a:rPr lang="pl-PL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 f2(</a:t>
            </a:r>
            <a:r>
              <a:rPr lang="pl-PL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 *t)</a:t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//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treść funkcji f2 </a:t>
            </a:r>
            <a:endParaRPr lang="pl-PL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l-PL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62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Pomoce programistyczne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Bardzo ważną umiejętnością każdego informatyka jest umiejętność korzystania z wyrzukiwarek, np. </a:t>
            </a:r>
            <a:r>
              <a:rPr lang="pl-PL" dirty="0">
                <a:hlinkClick r:id="rId2"/>
              </a:rPr>
              <a:t>google.</a:t>
            </a:r>
            <a:r>
              <a:rPr lang="pl-PL" dirty="0"/>
              <a:t> bądź książek dla </a:t>
            </a:r>
            <a:r>
              <a:rPr lang="pl-PL" dirty="0" smtClean="0"/>
              <a:t>programistów</a:t>
            </a:r>
          </a:p>
          <a:p>
            <a:r>
              <a:rPr lang="pl-PL" dirty="0" smtClean="0"/>
              <a:t>Jeśli tylko dobrze korzystamy ze źródeł – róbmy to jak najczęściej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9304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Elementy programu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Sekwencje</a:t>
            </a:r>
          </a:p>
          <a:p>
            <a:r>
              <a:rPr lang="pl-PL" dirty="0" smtClean="0"/>
              <a:t>Instrukcje wyboru</a:t>
            </a:r>
          </a:p>
          <a:p>
            <a:r>
              <a:rPr lang="pl-PL" dirty="0" smtClean="0"/>
              <a:t>Iteracje</a:t>
            </a:r>
          </a:p>
          <a:p>
            <a:r>
              <a:rPr lang="pl-PL" dirty="0" smtClean="0"/>
              <a:t>Bloki</a:t>
            </a:r>
          </a:p>
          <a:p>
            <a:r>
              <a:rPr lang="pl-PL" dirty="0" smtClean="0"/>
              <a:t>Podprogramy</a:t>
            </a:r>
          </a:p>
          <a:p>
            <a:r>
              <a:rPr lang="pl-PL" dirty="0" smtClean="0"/>
              <a:t>(brak instrukcji goto, która jest „zabroniona”)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6496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Twierdzenie Böhma i Jacopiniego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Dowolny program (zawierający instrukcję skoku) da się znormalizować do odpowiadającego mu programu zbudowanego z podstawowych struktur (bez instrukcji skoku)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3292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Instrukcje spoza paradygmatu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Ze względu na wygodę, często używa się instrukcji, które są zakamuflowanymi instrukcjami skoku, tzw. instrukcje wczesnego wyjścia:</a:t>
            </a:r>
          </a:p>
          <a:p>
            <a:pPr lvl="1"/>
            <a:r>
              <a:rPr lang="pl-PL" dirty="0" smtClean="0"/>
              <a:t>Return</a:t>
            </a:r>
          </a:p>
          <a:p>
            <a:pPr lvl="1"/>
            <a:r>
              <a:rPr lang="pl-PL" dirty="0" smtClean="0"/>
              <a:t>Break</a:t>
            </a:r>
          </a:p>
          <a:p>
            <a:pPr lvl="1"/>
            <a:r>
              <a:rPr lang="pl-PL" dirty="0" smtClean="0"/>
              <a:t>Continue </a:t>
            </a:r>
          </a:p>
          <a:p>
            <a:r>
              <a:rPr lang="pl-PL" dirty="0" smtClean="0"/>
              <a:t>W zaawansowanych programach używa się też obsługi wyjątków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3292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Przykład spaghetti code (Basic)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10 INPUT count </a:t>
            </a:r>
            <a:endParaRPr lang="pl-PL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20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LET steps = count </a:t>
            </a:r>
            <a:endParaRPr lang="pl-PL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30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LET bbk = 0 </a:t>
            </a:r>
            <a:endParaRPr lang="pl-PL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40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LET bk = 1 </a:t>
            </a:r>
            <a:endParaRPr lang="pl-PL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50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IF count &lt; 1 THEN GOTO </a:t>
            </a:r>
            <a:endParaRPr lang="pl-PL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100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60 LET k = bbk + bk </a:t>
            </a:r>
            <a:endParaRPr lang="pl-PL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70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LET bbk = bk </a:t>
            </a:r>
            <a:endParaRPr lang="pl-PL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80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LET bk = k </a:t>
            </a:r>
            <a:endParaRPr lang="pl-PL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90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LET count = count - 1 </a:t>
            </a:r>
            <a:endParaRPr lang="pl-PL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100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PRINT "Wyraz nr "; steps - count; "ciagu Fibonacciego wynosi: "; k </a:t>
            </a:r>
            <a:endParaRPr lang="pl-PL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110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IF count &gt; 0 THEN GOTO 50 </a:t>
            </a:r>
            <a:endParaRPr lang="pl-PL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120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endParaRPr lang="pl-PL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93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To samo w C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scanf ("%d",&amp;steps); </a:t>
            </a:r>
            <a:endParaRPr lang="pl-PL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(count = 0; count &lt; steps; count</a:t>
            </a: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pPr marL="0" indent="0">
              <a:buNone/>
            </a:pP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l-PL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bbk = 0, bk = 1; </a:t>
            </a:r>
            <a:endParaRPr lang="pl-PL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l-PL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k = bbk + bk; </a:t>
            </a:r>
            <a:endParaRPr lang="pl-PL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bbk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= bk; </a:t>
            </a:r>
            <a:endParaRPr lang="pl-PL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bk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= k; </a:t>
            </a:r>
            <a:endParaRPr lang="pl-PL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printf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("Wyraz nr %d ciagu Fibonacciego </a:t>
            </a: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wynosi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: %d\n", steps - count,k); </a:t>
            </a:r>
            <a:endParaRPr lang="pl-PL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l-PL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83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Bloki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Ciąg instrukcji można zgrupować w blok</a:t>
            </a:r>
          </a:p>
          <a:p>
            <a:r>
              <a:rPr lang="pl-PL" dirty="0" smtClean="0"/>
              <a:t>Blok jest traktowany jako jedna instrukcja</a:t>
            </a:r>
          </a:p>
          <a:p>
            <a:r>
              <a:rPr lang="pl-PL" dirty="0" smtClean="0"/>
              <a:t>Używa się ich najczęściej po instrucjach warunkowych, czy w pętlach, aby wykonać więcej niż jedno polecenie</a:t>
            </a:r>
          </a:p>
          <a:p>
            <a:r>
              <a:rPr lang="pl-PL" dirty="0" smtClean="0"/>
              <a:t>Bloki w C/C++ rozpoczynają się od znaku </a:t>
            </a:r>
            <a:r>
              <a:rPr lang="pl-PL" b="1" dirty="0" smtClean="0"/>
              <a:t>{</a:t>
            </a:r>
            <a:r>
              <a:rPr lang="pl-PL" dirty="0" smtClean="0"/>
              <a:t> a kończą znakiem </a:t>
            </a:r>
            <a:r>
              <a:rPr lang="pl-PL" b="1" dirty="0" smtClean="0"/>
              <a:t>}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41076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1329</Words>
  <Application>Microsoft Office PowerPoint</Application>
  <PresentationFormat>On-screen Show (4:3)</PresentationFormat>
  <Paragraphs>158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Programowanie proceduralne</vt:lpstr>
      <vt:lpstr>Paradygmat programowania proceduralnego</vt:lpstr>
      <vt:lpstr>Przed programowaniem proceduralnym</vt:lpstr>
      <vt:lpstr>Elementy programu</vt:lpstr>
      <vt:lpstr>Twierdzenie Böhma i Jacopiniego</vt:lpstr>
      <vt:lpstr>Instrukcje spoza paradygmatu</vt:lpstr>
      <vt:lpstr>Przykład spaghetti code (Basic)</vt:lpstr>
      <vt:lpstr>To samo w C</vt:lpstr>
      <vt:lpstr>Bloki</vt:lpstr>
      <vt:lpstr>Procedury</vt:lpstr>
      <vt:lpstr>Funkcje</vt:lpstr>
      <vt:lpstr>Procedury i funkcje w języku C/C++</vt:lpstr>
      <vt:lpstr>Struktura funkcji w C/C++</vt:lpstr>
      <vt:lpstr>Struktura funkcji w C/C++</vt:lpstr>
      <vt:lpstr>Przykład</vt:lpstr>
      <vt:lpstr>Typ void</vt:lpstr>
      <vt:lpstr>Zmienne globalne/lokalne</vt:lpstr>
      <vt:lpstr>Zmienne lokalne</vt:lpstr>
      <vt:lpstr>Zmienne globalne</vt:lpstr>
      <vt:lpstr>Przykład</vt:lpstr>
      <vt:lpstr>Rekurencja</vt:lpstr>
      <vt:lpstr>Przykład</vt:lpstr>
      <vt:lpstr>Biblioteki zewnętrzne</vt:lpstr>
      <vt:lpstr>Wskaźniki do funkcji</vt:lpstr>
      <vt:lpstr>Wskaźniki do funkcji w C/C++</vt:lpstr>
      <vt:lpstr>Przykład</vt:lpstr>
      <vt:lpstr>Przykład zastosowania</vt:lpstr>
      <vt:lpstr>Przekazywanie argumentów funkcji przez wskaźnik i referencję</vt:lpstr>
      <vt:lpstr>Przykład – funkcja swap przez referencję</vt:lpstr>
      <vt:lpstr>Przykład – funkcja swap przez wskaźnik</vt:lpstr>
      <vt:lpstr>Tablica jako argument funkcji</vt:lpstr>
      <vt:lpstr>Pomoce programistyczne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Wybrane zagadnienia zastosowań (jednak) matematyki</dc:title>
  <dc:creator>Rafał</dc:creator>
  <cp:lastModifiedBy>Rafał</cp:lastModifiedBy>
  <cp:revision>131</cp:revision>
  <dcterms:created xsi:type="dcterms:W3CDTF">2013-03-05T14:25:04Z</dcterms:created>
  <dcterms:modified xsi:type="dcterms:W3CDTF">2015-03-22T23:04:40Z</dcterms:modified>
</cp:coreProperties>
</file>