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01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34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4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79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48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0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56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371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487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35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98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8393-3DFE-4D2E-A229-4A900E28F72D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70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Obiekt_%28programowanie_obiektowe%29" TargetMode="External"/><Relationship Id="rId2" Type="http://schemas.openxmlformats.org/officeDocument/2006/relationships/hyperlink" Target="http://pl.wikipedia.org/wiki/Paradygmat_programowan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.wikipedia.org/wiki/Metoda_%28programowanie_obiektowe%29" TargetMode="External"/><Relationship Id="rId4" Type="http://schemas.openxmlformats.org/officeDocument/2006/relationships/hyperlink" Target="http://pl.wikipedia.org/wiki/Pole_%28informatyka%29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pl.wikipedia.org/wiki/Interfejs_%28programowanie_obiektowe%29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Typ_danych" TargetMode="External"/><Relationship Id="rId2" Type="http://schemas.openxmlformats.org/officeDocument/2006/relationships/hyperlink" Target="http://pl.wikipedia.org/wiki/Referencja_%28informatyka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C%2B%2B" TargetMode="External"/><Relationship Id="rId5" Type="http://schemas.openxmlformats.org/officeDocument/2006/relationships/hyperlink" Target="http://pl.wikipedia.org/wiki/Przeci%C4%85%C5%BCanie_operator%C3%B3w" TargetMode="External"/><Relationship Id="rId4" Type="http://schemas.openxmlformats.org/officeDocument/2006/relationships/hyperlink" Target="http://pl.wikipedia.org/wiki/Szablon_%28programowanie%29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Podprogram" TargetMode="External"/><Relationship Id="rId2" Type="http://schemas.openxmlformats.org/officeDocument/2006/relationships/hyperlink" Target="http://pl.wikipedia.org/wiki/Programowanie_procedural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Programowanie </a:t>
            </a:r>
            <a:r>
              <a:rPr lang="pl-PL" dirty="0" smtClean="0"/>
              <a:t>obiektowe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Podstawy Programowania dla geoinformatyków</a:t>
            </a:r>
          </a:p>
          <a:p>
            <a:r>
              <a:rPr lang="pl-PL" dirty="0" smtClean="0"/>
              <a:t>Wykład </a:t>
            </a:r>
            <a:r>
              <a:rPr lang="pl-PL" dirty="0"/>
              <a:t>4</a:t>
            </a:r>
            <a:endParaRPr lang="pl-PL" dirty="0" smtClean="0"/>
          </a:p>
          <a:p>
            <a:r>
              <a:rPr lang="pl-PL" dirty="0" smtClean="0"/>
              <a:t>Rafał Witkowski, 2015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8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Programowanie obiektowe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Implementacja (kodowanie) projektu oprogramowania w </a:t>
            </a:r>
            <a:r>
              <a:rPr lang="pl-PL" dirty="0" smtClean="0"/>
              <a:t>wybranym środowisku </a:t>
            </a:r>
            <a:r>
              <a:rPr lang="pl-PL" dirty="0"/>
              <a:t>implementacyjnym: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wykorzystanie języka obiektowego,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powtórne użycie już istniejących bibliotek obiektowych,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wykorzystanie narzędzi szybkiego wytwarzania aplikacji,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wykorzystanie generatorów kodu.</a:t>
            </a:r>
          </a:p>
          <a:p>
            <a:pPr marL="0" indent="0">
              <a:buNone/>
            </a:pPr>
            <a:r>
              <a:rPr lang="pl-PL" dirty="0"/>
              <a:t>• Podjęcie kroków mających doprowadzić do </a:t>
            </a:r>
            <a:r>
              <a:rPr lang="pl-PL" dirty="0" smtClean="0"/>
              <a:t>wytworzenia niezawodnego </a:t>
            </a:r>
            <a:r>
              <a:rPr lang="pl-PL" dirty="0"/>
              <a:t>oprogramowania: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unikanie niebezpiecznych technik,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zasada ograniczonego dostępu,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stosowanie kompilatorów sprawdzających zgodność typów.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73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dirty="0"/>
              <a:t>Struktura</a:t>
            </a:r>
            <a:r>
              <a:rPr lang="pl-PL" dirty="0"/>
              <a:t> pozwala przechowywać połączone ze sobą dane różnego typu i łączy je w pojedyncze obiekty. </a:t>
            </a:r>
            <a:endParaRPr lang="pl-PL" dirty="0" smtClean="0"/>
          </a:p>
          <a:p>
            <a:r>
              <a:rPr lang="pl-PL" dirty="0" smtClean="0"/>
              <a:t>Np</a:t>
            </a:r>
            <a:r>
              <a:rPr lang="pl-PL" dirty="0"/>
              <a:t>. gdy chcemy zapisać dane osobowe jakiegoś człowieka (imię, nazwisko i wiek), nie da się tego zrobić przy pomocy jednej zmiennej lub tablicy, gdyż dane takie zawierają trzy parametry różnego typu. Wówczas możemy zdefiniować strukturę, w której zapamiętamy naraz wszystkie te trzy rzeczy. </a:t>
            </a:r>
            <a:endParaRPr lang="pl-PL" dirty="0" smtClean="0"/>
          </a:p>
          <a:p>
            <a:r>
              <a:rPr lang="pl-PL" dirty="0" smtClean="0"/>
              <a:t>Strukturę </a:t>
            </a:r>
            <a:r>
              <a:rPr lang="pl-PL" dirty="0"/>
              <a:t>deklaruje się przy użyciu słowa kluczowego </a:t>
            </a:r>
            <a:r>
              <a:rPr lang="pl-PL" b="1" i="1" dirty="0"/>
              <a:t>struct</a:t>
            </a:r>
            <a:r>
              <a:rPr lang="pl-PL" dirty="0"/>
              <a:t> oraz nazwy struktury. Po niej w nawiasach klamrowych umieszcza się deklaracje zmiennych, które wchodzą w skład tej struktury. Po nawiasie klamrowym może wystąpić nazwa zmiennej określonego właśnie przed chwilą typu. </a:t>
            </a:r>
            <a:endParaRPr lang="pl-PL" dirty="0" smtClean="0"/>
          </a:p>
          <a:p>
            <a:r>
              <a:rPr lang="pl-PL" dirty="0" smtClean="0"/>
              <a:t>Jeśli </a:t>
            </a:r>
            <a:r>
              <a:rPr lang="pl-PL" dirty="0"/>
              <a:t>nie pojawia się nazwa zmiennej, to w tym miejscu wyjątkowo po nawiasie klamrowym zamykającym trzeba umieścić średnik.</a:t>
            </a:r>
          </a:p>
        </p:txBody>
      </p:sp>
    </p:spTree>
    <p:extLst>
      <p:ext uri="{BB962C8B-B14F-4D97-AF65-F5344CB8AC3E}">
        <p14:creationId xmlns:p14="http://schemas.microsoft.com/office/powerpoint/2010/main" val="20950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Składnia struktury:</a:t>
            </a: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  <a:p>
            <a:pPr marL="0" indent="0">
              <a:buNone/>
            </a:pP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nazwa_struktury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 typ_1 nazwa_pola_1;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typ_2 nazwa_pola_2;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typ_N nazwa_pola_N;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}; // W tym miejscu przed średnikiem można od razu zadeklarować zmienną tego typu.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  </a:t>
            </a:r>
          </a:p>
          <a:p>
            <a:r>
              <a:rPr lang="pl-PL" dirty="0"/>
              <a:t>Na przykład: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Osoba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char imie[20], nazwisko[50];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int wiek;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Osoba pewna_osoba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pewna_osoba.wiek = 23;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Unia</a:t>
            </a:r>
            <a:r>
              <a:rPr lang="pl-PL" dirty="0"/>
              <a:t> jest bardzo podobna do struktury, jednakże wszystkie jej pola zajmują ten sam obszar pamięci. </a:t>
            </a:r>
            <a:endParaRPr lang="pl-PL" dirty="0" smtClean="0"/>
          </a:p>
          <a:p>
            <a:r>
              <a:rPr lang="pl-PL" dirty="0" smtClean="0"/>
              <a:t>Jedyną </a:t>
            </a:r>
            <a:r>
              <a:rPr lang="pl-PL" dirty="0"/>
              <a:t>różnicą składniową jest używanie słowa kluczowego </a:t>
            </a:r>
            <a:r>
              <a:rPr lang="pl-PL" b="1" i="1" dirty="0"/>
              <a:t>union</a:t>
            </a:r>
            <a:r>
              <a:rPr lang="pl-PL" dirty="0"/>
              <a:t> w miejsce </a:t>
            </a:r>
            <a:r>
              <a:rPr lang="pl-PL" b="1" i="1" dirty="0"/>
              <a:t>struct</a:t>
            </a:r>
            <a:r>
              <a:rPr lang="pl-PL" b="1" dirty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4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Składnia Unii. Np:</a:t>
            </a:r>
          </a:p>
          <a:p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nazwa_unii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char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tablica_znakowa[4];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wartosc;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 u;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Klasy </a:t>
            </a:r>
            <a:r>
              <a:rPr lang="pl-PL" dirty="0" smtClean="0"/>
              <a:t>są </a:t>
            </a:r>
            <a:r>
              <a:rPr lang="pl-PL" dirty="0"/>
              <a:t>pewnymi strukturami, które oprócz pól (atrybutów) posiadają też metody, czyli pewne funkcje, które dana klasa może wykonywać. </a:t>
            </a:r>
            <a:endParaRPr lang="pl-PL" dirty="0" smtClean="0"/>
          </a:p>
          <a:p>
            <a:r>
              <a:rPr lang="pl-PL" dirty="0" smtClean="0"/>
              <a:t>Klasa to typ danych, podobnie jak char, int, struct</a:t>
            </a:r>
          </a:p>
          <a:p>
            <a:r>
              <a:rPr lang="pl-PL" dirty="0" smtClean="0"/>
              <a:t>Deklaracja </a:t>
            </a:r>
            <a:r>
              <a:rPr lang="pl-PL" dirty="0"/>
              <a:t>klasy w języku C++ wygląda następująco: </a:t>
            </a:r>
            <a:endParaRPr lang="pl-PL" dirty="0" smtClean="0"/>
          </a:p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nazwa_klasy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składowe klasy: pola i metody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Składniki klasy: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zbiór „danych składowych” - atrybuty (zero lub więcej)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zbiór „funkcji składowych” - metody (zero lub więcej)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słowa kluczowe rozstrzygające o widoczności składowych klasy (</a:t>
            </a:r>
            <a:r>
              <a:rPr lang="pl-PL" dirty="0" smtClean="0"/>
              <a:t>public, private</a:t>
            </a:r>
            <a:r>
              <a:rPr lang="pl-PL" dirty="0"/>
              <a:t>, protected)</a:t>
            </a:r>
          </a:p>
          <a:p>
            <a:pPr marL="0" indent="0">
              <a:buNone/>
            </a:pPr>
            <a:r>
              <a:rPr lang="pl-PL" dirty="0"/>
              <a:t>• Deklaracja klasy to wskazanie jakie elementy są związane z </a:t>
            </a:r>
            <a:r>
              <a:rPr lang="pl-PL" dirty="0" smtClean="0"/>
              <a:t>daną klasą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62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/>
              <a:t>Atrybuty (dane składowe)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zmienne dowolnego typu wykorzystywane do przechowywania danych</a:t>
            </a:r>
          </a:p>
          <a:p>
            <a:pPr marL="0" indent="0">
              <a:buNone/>
            </a:pPr>
            <a:r>
              <a:rPr lang="pl-PL" dirty="0" smtClean="0"/>
              <a:t>	związanych </a:t>
            </a:r>
            <a:r>
              <a:rPr lang="pl-PL" dirty="0"/>
              <a:t>z klasą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Przykład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Czas {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rok;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miesiac;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dzien;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Metody (funkcje składowe):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funkcje związane z klasą wykorzystywane do przeprowadzania </a:t>
            </a:r>
            <a:r>
              <a:rPr lang="pl-PL" dirty="0" smtClean="0"/>
              <a:t>operacji na </a:t>
            </a:r>
            <a:r>
              <a:rPr lang="pl-PL" dirty="0"/>
              <a:t>danych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class Czas {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void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Wyswietl(void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UstawCzas(time x);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14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Obiekty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W oparciu o klasę tworzymy </a:t>
            </a:r>
            <a:r>
              <a:rPr lang="pl-PL" i="1" dirty="0"/>
              <a:t>obiekty</a:t>
            </a:r>
          </a:p>
          <a:p>
            <a:pPr marL="0" indent="0">
              <a:buNone/>
            </a:pPr>
            <a:r>
              <a:rPr lang="pl-PL" dirty="0" smtClean="0"/>
              <a:t>	np. 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Czas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spotkanie;</a:t>
            </a:r>
          </a:p>
          <a:p>
            <a:pPr marL="0" indent="0">
              <a:buNone/>
            </a:pPr>
            <a:r>
              <a:rPr lang="pl-PL" dirty="0"/>
              <a:t>• Sama definicja klasy nie definiuje żadnych obiektów</a:t>
            </a:r>
          </a:p>
          <a:p>
            <a:pPr marL="0" indent="0">
              <a:buNone/>
            </a:pPr>
            <a:r>
              <a:rPr lang="pl-PL" dirty="0"/>
              <a:t>• Obiekt utworzony zgodnie z daną klasą nazywamy instancją </a:t>
            </a:r>
            <a:r>
              <a:rPr lang="pl-PL" dirty="0" smtClean="0"/>
              <a:t>lub wystąpieniem </a:t>
            </a:r>
            <a:r>
              <a:rPr lang="pl-PL" dirty="0"/>
              <a:t>klasy.</a:t>
            </a:r>
          </a:p>
          <a:p>
            <a:pPr marL="0" indent="0">
              <a:buNone/>
            </a:pPr>
            <a:r>
              <a:rPr lang="pl-PL" dirty="0"/>
              <a:t>• Związki pomiędzy obiektem, a klasą: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atrybuty są przechowywane w pamięci niezależnie dla każdej instancji </a:t>
            </a:r>
            <a:r>
              <a:rPr lang="pl-PL" dirty="0" smtClean="0"/>
              <a:t>danej klasy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metody są przechowywane jednokrotnie dla danej klasy</a:t>
            </a:r>
          </a:p>
          <a:p>
            <a:pPr marL="0" indent="0">
              <a:buNone/>
            </a:pPr>
            <a:r>
              <a:rPr lang="pl-PL" dirty="0"/>
              <a:t>• W definicji klasy nie jest możliwe przypisywanie wartości początkowych </a:t>
            </a:r>
            <a:r>
              <a:rPr lang="pl-PL" dirty="0" smtClean="0"/>
              <a:t>dla atrybutów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 Zasady odwoływania się do składowych obiektu: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spotkanie.miesiac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= 3;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spotkanie.Wyswietl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spotkanie.ustalMiesiac(4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Obiekty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Obiekt jest osobą miejscem lub rzeczą obserwowaną w </a:t>
            </a:r>
            <a:r>
              <a:rPr lang="pl-PL" dirty="0" smtClean="0"/>
              <a:t>świecie rzeczywistym</a:t>
            </a:r>
            <a:r>
              <a:rPr lang="pl-PL" dirty="0"/>
              <a:t>, którego dotyczy system informatyczny</a:t>
            </a:r>
          </a:p>
          <a:p>
            <a:pPr marL="0" indent="0">
              <a:buNone/>
            </a:pPr>
            <a:r>
              <a:rPr lang="pl-PL" dirty="0"/>
              <a:t>• Obiekt jest odróżnialny od innych obiektów, ma nazwę i dobrze </a:t>
            </a:r>
            <a:r>
              <a:rPr lang="pl-PL" dirty="0" smtClean="0"/>
              <a:t>określone granice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 W programowaniu obiektowym obiekt reprezentuje to, co system </a:t>
            </a:r>
            <a:r>
              <a:rPr lang="pl-PL" dirty="0" smtClean="0"/>
              <a:t>musi wiedzieć </a:t>
            </a:r>
            <a:r>
              <a:rPr lang="pl-PL" dirty="0"/>
              <a:t>i robić z rzeczywistą osobą, miejscem lub rzeczą</a:t>
            </a:r>
          </a:p>
          <a:p>
            <a:pPr marL="0" indent="0">
              <a:buNone/>
            </a:pPr>
            <a:r>
              <a:rPr lang="pl-PL" dirty="0"/>
              <a:t>• Obiekty mogą być dowolnie złożone oraz dowolnie duże</a:t>
            </a:r>
          </a:p>
          <a:p>
            <a:pPr marL="0" indent="0">
              <a:buNone/>
            </a:pPr>
            <a:r>
              <a:rPr lang="pl-PL" dirty="0"/>
              <a:t>• Dla każdego obiektu wyróżniamy: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tożsamość obiektu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stan obiektu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zachowanie obiektu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17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Paradygmat programowania </a:t>
            </a:r>
            <a:r>
              <a:rPr lang="pl-PL" dirty="0" smtClean="0"/>
              <a:t>obiektowego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hlinkClick r:id="rId2" tooltip="Paradygmat programowania"/>
              </a:rPr>
              <a:t>paradygmat programowania</a:t>
            </a:r>
            <a:r>
              <a:rPr lang="pl-PL" dirty="0"/>
              <a:t>, w którym programy definiuje się za pomocą </a:t>
            </a:r>
            <a:r>
              <a:rPr lang="pl-PL" dirty="0">
                <a:hlinkClick r:id="rId3" tooltip="Obiekt (programowanie obiektowe)"/>
              </a:rPr>
              <a:t>obiektów</a:t>
            </a:r>
            <a:r>
              <a:rPr lang="pl-PL" dirty="0"/>
              <a:t> — elementów łączących </a:t>
            </a:r>
            <a:r>
              <a:rPr lang="pl-PL" i="1" dirty="0"/>
              <a:t>stan</a:t>
            </a:r>
            <a:r>
              <a:rPr lang="pl-PL" dirty="0"/>
              <a:t> (czyli </a:t>
            </a:r>
            <a:r>
              <a:rPr lang="pl-PL" dirty="0" smtClean="0"/>
              <a:t>zmienne, </a:t>
            </a:r>
            <a:r>
              <a:rPr lang="pl-PL" dirty="0"/>
              <a:t>nazywane najczęściej </a:t>
            </a:r>
            <a:r>
              <a:rPr lang="pl-PL" dirty="0" smtClean="0">
                <a:hlinkClick r:id="rId4" tooltip="Pole (informatyka)"/>
              </a:rPr>
              <a:t>polami</a:t>
            </a:r>
            <a:r>
              <a:rPr lang="pl-PL" dirty="0" smtClean="0"/>
              <a:t> lub atrybutami) </a:t>
            </a:r>
            <a:r>
              <a:rPr lang="pl-PL" dirty="0"/>
              <a:t>i </a:t>
            </a:r>
            <a:r>
              <a:rPr lang="pl-PL" i="1" dirty="0"/>
              <a:t>zachowanie</a:t>
            </a:r>
            <a:r>
              <a:rPr lang="pl-PL" dirty="0"/>
              <a:t> (czyli procedury, tu: </a:t>
            </a:r>
            <a:r>
              <a:rPr lang="pl-PL" dirty="0">
                <a:hlinkClick r:id="rId5" tooltip="Metoda (programowanie obiektowe)"/>
              </a:rPr>
              <a:t>metody</a:t>
            </a:r>
            <a:r>
              <a:rPr lang="pl-PL" dirty="0" smtClean="0"/>
              <a:t>).</a:t>
            </a:r>
          </a:p>
          <a:p>
            <a:r>
              <a:rPr lang="pl-PL" dirty="0" smtClean="0"/>
              <a:t>Obiektowy </a:t>
            </a:r>
            <a:r>
              <a:rPr lang="pl-PL" dirty="0"/>
              <a:t>program komputerowy wyrażony jest jako zbiór takich obiektów, komunikujących się pomiędzy sobą w celu wykonywania zadań.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Obiekty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Co jest obiektem: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osoba Jan Kowalski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konto Jana Kowalskiego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samochód Toyota Corolla, numer rejestracyjny PWA 9999, kolor</a:t>
            </a:r>
          </a:p>
          <a:p>
            <a:pPr marL="0" indent="0">
              <a:buNone/>
            </a:pPr>
            <a:r>
              <a:rPr lang="pl-PL" dirty="0" smtClean="0"/>
              <a:t>	zielony</a:t>
            </a:r>
            <a:r>
              <a:rPr lang="pl-PL" dirty="0"/>
              <a:t>, rocznik 1992</a:t>
            </a:r>
          </a:p>
          <a:p>
            <a:pPr marL="457200" lvl="1" indent="0">
              <a:buNone/>
            </a:pPr>
            <a:r>
              <a:rPr lang="pl-PL" dirty="0" smtClean="0"/>
              <a:t>	– </a:t>
            </a:r>
            <a:r>
              <a:rPr lang="pl-PL" dirty="0"/>
              <a:t>pogoda w dniu 21 lutego 2001</a:t>
            </a:r>
          </a:p>
          <a:p>
            <a:pPr marL="0" indent="0">
              <a:buNone/>
            </a:pPr>
            <a:r>
              <a:rPr lang="pl-PL" dirty="0"/>
              <a:t>• Co nie jest obiektem: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kolor zielony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zachód słońca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zmiana czasu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43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Obiekty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Tożsamość obiektu pozwala wyróżnić dany obiekt spośród </a:t>
            </a:r>
            <a:r>
              <a:rPr lang="pl-PL" dirty="0" smtClean="0"/>
              <a:t>innych obiektów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 W praktyce implementacyjnej tożsamość obiektu oznacza, że </a:t>
            </a:r>
            <a:r>
              <a:rPr lang="pl-PL" dirty="0" smtClean="0"/>
              <a:t>posiada on </a:t>
            </a:r>
            <a:r>
              <a:rPr lang="pl-PL" dirty="0"/>
              <a:t>unikalny wewnętrzny identyfikator nadawany </a:t>
            </a:r>
            <a:r>
              <a:rPr lang="pl-PL" dirty="0" smtClean="0"/>
              <a:t>automatycznie przez </a:t>
            </a:r>
            <a:r>
              <a:rPr lang="pl-PL" dirty="0"/>
              <a:t>system, niezależnie od woli projektanta lub </a:t>
            </a:r>
            <a:r>
              <a:rPr lang="pl-PL" dirty="0" smtClean="0"/>
              <a:t>programisty (tożsamość </a:t>
            </a:r>
            <a:r>
              <a:rPr lang="pl-PL" dirty="0"/>
              <a:t>= trwały wewnętrzny identyfikator)</a:t>
            </a:r>
          </a:p>
          <a:p>
            <a:pPr marL="0" indent="0">
              <a:buNone/>
            </a:pPr>
            <a:r>
              <a:rPr lang="pl-PL" dirty="0"/>
              <a:t>• Może się zdarzyć, że z punktu widzenia programisty dwa obiekty </a:t>
            </a:r>
            <a:r>
              <a:rPr lang="pl-PL" dirty="0" smtClean="0"/>
              <a:t>są nierozróżnialne </a:t>
            </a:r>
            <a:r>
              <a:rPr lang="pl-PL" dirty="0"/>
              <a:t>ze względu na swoje własności i </a:t>
            </a:r>
            <a:r>
              <a:rPr lang="pl-PL" dirty="0" smtClean="0"/>
              <a:t>zachowanie. Niemniej </a:t>
            </a:r>
            <a:r>
              <a:rPr lang="pl-PL" dirty="0"/>
              <a:t>są to zawsze dwa różne obiekty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96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Zachowanie obiektu - zestaw operacji które wolno stosować </a:t>
            </a:r>
            <a:r>
              <a:rPr lang="pl-PL" dirty="0" smtClean="0"/>
              <a:t>dla danego </a:t>
            </a:r>
            <a:r>
              <a:rPr lang="pl-PL" dirty="0"/>
              <a:t>obiektu</a:t>
            </a:r>
          </a:p>
          <a:p>
            <a:pPr marL="0" indent="0">
              <a:buNone/>
            </a:pPr>
            <a:r>
              <a:rPr lang="pl-PL" dirty="0"/>
              <a:t>• Implemetacja operacji to metody</a:t>
            </a:r>
          </a:p>
          <a:p>
            <a:pPr marL="0" indent="0">
              <a:buNone/>
            </a:pPr>
            <a:r>
              <a:rPr lang="pl-PL" dirty="0"/>
              <a:t>• Aktualny stan obiektu jest dostępny jedynie poprzez metody</a:t>
            </a:r>
          </a:p>
          <a:p>
            <a:pPr marL="0" indent="0">
              <a:buNone/>
            </a:pPr>
            <a:r>
              <a:rPr lang="pl-PL" dirty="0"/>
              <a:t>• Metoda działa wykorzystując wewnętrzne informacje obiektu, </a:t>
            </a:r>
            <a:r>
              <a:rPr lang="pl-PL" dirty="0" smtClean="0"/>
              <a:t>przede wszystkim </a:t>
            </a:r>
            <a:r>
              <a:rPr lang="pl-PL" dirty="0"/>
              <a:t>wartości atrybutów</a:t>
            </a:r>
          </a:p>
          <a:p>
            <a:pPr marL="0" indent="0">
              <a:buNone/>
            </a:pPr>
            <a:r>
              <a:rPr lang="pl-PL" dirty="0"/>
              <a:t>• Metoda = „mała procedura” (niezbyt duży stopień </a:t>
            </a:r>
            <a:r>
              <a:rPr lang="pl-PL" dirty="0" smtClean="0"/>
              <a:t>skomplikowania, nie </a:t>
            </a:r>
            <a:r>
              <a:rPr lang="pl-PL" dirty="0"/>
              <a:t>angażowanie zbyt dużych zasobów z zewnątrz klasy oraz </a:t>
            </a:r>
            <a:r>
              <a:rPr lang="pl-PL" dirty="0" smtClean="0"/>
              <a:t>brak efektów </a:t>
            </a:r>
            <a:r>
              <a:rPr lang="pl-PL" dirty="0"/>
              <a:t>ubocznych na środowisko spoza wnętrza obiektu)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94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Klasa jest miejscem przechowywania tych informacji </a:t>
            </a:r>
            <a:r>
              <a:rPr lang="pl-PL" dirty="0" smtClean="0"/>
              <a:t>dotyczących obiektów</a:t>
            </a:r>
            <a:r>
              <a:rPr lang="pl-PL" dirty="0"/>
              <a:t>, które są dla nich niezmienne, wspólne lub dotyczą </a:t>
            </a:r>
            <a:r>
              <a:rPr lang="pl-PL" dirty="0" smtClean="0"/>
              <a:t>całej ich </a:t>
            </a:r>
            <a:r>
              <a:rPr lang="pl-PL" dirty="0"/>
              <a:t>populacji. Takie informacje nazywane są inwariantami obiektów.</a:t>
            </a:r>
          </a:p>
          <a:p>
            <a:pPr marL="0" indent="0">
              <a:buNone/>
            </a:pPr>
            <a:r>
              <a:rPr lang="pl-PL" dirty="0"/>
              <a:t>• Inwarianty dotyczące jednego obiektu mogą być przechowywane </a:t>
            </a:r>
            <a:r>
              <a:rPr lang="pl-PL" dirty="0" smtClean="0"/>
              <a:t>w wielu </a:t>
            </a:r>
            <a:r>
              <a:rPr lang="pl-PL" dirty="0"/>
              <a:t>klasach tworzących hierarchię lub inną strukturę dziedziczenia.</a:t>
            </a:r>
          </a:p>
          <a:p>
            <a:pPr marL="0" indent="0">
              <a:buNone/>
            </a:pPr>
            <a:r>
              <a:rPr lang="pl-PL" dirty="0"/>
              <a:t>• Obiekt przypisany do klasy zawierającej jego inwarianty </a:t>
            </a:r>
            <a:r>
              <a:rPr lang="pl-PL" dirty="0" smtClean="0"/>
              <a:t>jest nazywany </a:t>
            </a:r>
            <a:r>
              <a:rPr lang="pl-PL" dirty="0"/>
              <a:t>jest wystąpieniem lub instancją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343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Cechy programowania obiektowego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Abstrakcja</a:t>
            </a:r>
          </a:p>
          <a:p>
            <a:r>
              <a:rPr lang="pl-PL" dirty="0" smtClean="0"/>
              <a:t>Hermetyzacja (!)</a:t>
            </a:r>
          </a:p>
          <a:p>
            <a:r>
              <a:rPr lang="pl-PL" dirty="0" smtClean="0"/>
              <a:t>Polimorfizm</a:t>
            </a:r>
          </a:p>
          <a:p>
            <a:r>
              <a:rPr lang="pl-PL" dirty="0" smtClean="0"/>
              <a:t>Dziedziczenie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37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Abstrakcja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Każdy obiekt w systemie służy jako model abstrakcyjnego "wykonawcy", który może wykonywać pracę, opisywać i zmieniać swój stan oraz komunikować się z innymi obiektami w systemie bez ujawniania, w jaki sposób zaimplementowano dane cechy. </a:t>
            </a:r>
            <a:endParaRPr lang="pl-PL" dirty="0" smtClean="0"/>
          </a:p>
          <a:p>
            <a:r>
              <a:rPr lang="pl-PL" dirty="0" smtClean="0"/>
              <a:t>Procesy</a:t>
            </a:r>
            <a:r>
              <a:rPr lang="pl-PL" dirty="0"/>
              <a:t>, funkcje lub metody mogą być również abstrahowane, a kiedy tak się dzieje, konieczne są rozmaite techniki rozszerzania abstrakcji.</a:t>
            </a:r>
          </a:p>
        </p:txBody>
      </p:sp>
    </p:spTree>
    <p:extLst>
      <p:ext uri="{BB962C8B-B14F-4D97-AF65-F5344CB8AC3E}">
        <p14:creationId xmlns:p14="http://schemas.microsoft.com/office/powerpoint/2010/main" val="18146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Hermetyzacja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Z ang</a:t>
            </a:r>
            <a:r>
              <a:rPr lang="pl-PL" dirty="0"/>
              <a:t>. </a:t>
            </a:r>
            <a:r>
              <a:rPr lang="pl-PL" dirty="0" smtClean="0"/>
              <a:t>Encapsulation, czasem Enkapsulacja</a:t>
            </a:r>
            <a:endParaRPr lang="pl-PL" dirty="0"/>
          </a:p>
          <a:p>
            <a:r>
              <a:rPr lang="pl-PL" dirty="0" smtClean="0"/>
              <a:t>zamknięcie </a:t>
            </a:r>
            <a:r>
              <a:rPr lang="pl-PL" dirty="0"/>
              <a:t>pewnego zestawu bytów programistycznych (danych i funkcji) </a:t>
            </a:r>
            <a:r>
              <a:rPr lang="pl-PL" dirty="0" smtClean="0"/>
              <a:t>w jedną </a:t>
            </a:r>
            <a:r>
              <a:rPr lang="pl-PL" dirty="0"/>
              <a:t>„kapsułę” o dobrze ograniczonych granicach,</a:t>
            </a:r>
          </a:p>
          <a:p>
            <a:r>
              <a:rPr lang="pl-PL" dirty="0" smtClean="0"/>
              <a:t>oddzielenie </a:t>
            </a:r>
            <a:r>
              <a:rPr lang="pl-PL" dirty="0"/>
              <a:t>abstrakcyjnej specyfikacji kapsuły od jej implementacji,</a:t>
            </a:r>
          </a:p>
          <a:p>
            <a:r>
              <a:rPr lang="pl-PL" dirty="0" smtClean="0"/>
              <a:t>ukrycie </a:t>
            </a:r>
            <a:r>
              <a:rPr lang="pl-PL" dirty="0"/>
              <a:t>części informacji zawartej w kapsule dla operacji z zewnątrz obiektu.</a:t>
            </a:r>
          </a:p>
          <a:p>
            <a:r>
              <a:rPr lang="pl-PL" dirty="0" smtClean="0"/>
              <a:t>Zasada </a:t>
            </a:r>
            <a:r>
              <a:rPr lang="pl-PL" dirty="0"/>
              <a:t>hermetyzacji głosi, że programista ma tyle wiedzieć o </a:t>
            </a:r>
            <a:r>
              <a:rPr lang="pl-PL" dirty="0" smtClean="0"/>
              <a:t>tworzonym bycie </a:t>
            </a:r>
            <a:r>
              <a:rPr lang="pl-PL" dirty="0"/>
              <a:t>programistycznym ile mu trzeba, aby go efektywnie używać. </a:t>
            </a:r>
            <a:r>
              <a:rPr lang="pl-PL" dirty="0" smtClean="0"/>
              <a:t> Wszystko co </a:t>
            </a:r>
            <a:r>
              <a:rPr lang="pl-PL" dirty="0"/>
              <a:t>może być przed programistą ukryte powinno być ukryte</a:t>
            </a:r>
            <a:r>
              <a:rPr lang="pl-PL" dirty="0" smtClean="0"/>
              <a:t>.</a:t>
            </a:r>
          </a:p>
          <a:p>
            <a:r>
              <a:rPr lang="pl-PL" dirty="0"/>
              <a:t>Zapewnia, że obiekt nie może zmieniać stanu wewnętrznego innych obiektów w nieoczekiwany sposób. Tylko własne metody obiektu są uprawnione do zmiany jego stanu. Każdy typ obiektu prezentuje innym obiektom swój </a:t>
            </a:r>
            <a:r>
              <a:rPr lang="pl-PL" dirty="0">
                <a:hlinkClick r:id="rId2" tooltip="Interfejs (programowanie obiektowe)"/>
              </a:rPr>
              <a:t>interfejs</a:t>
            </a:r>
            <a:r>
              <a:rPr lang="pl-PL" dirty="0"/>
              <a:t>, który określa dopuszczalne metody współpracy.</a:t>
            </a:r>
          </a:p>
        </p:txBody>
      </p:sp>
    </p:spTree>
    <p:extLst>
      <p:ext uri="{BB962C8B-B14F-4D97-AF65-F5344CB8AC3E}">
        <p14:creationId xmlns:p14="http://schemas.microsoft.com/office/powerpoint/2010/main" val="17348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Polimorfizm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>
                <a:hlinkClick r:id="rId2" tooltip="Referencja (informatyka)"/>
              </a:rPr>
              <a:t>Referencje</a:t>
            </a:r>
            <a:r>
              <a:rPr lang="pl-PL" dirty="0"/>
              <a:t> i kolekcje obiektów mogą dotyczyć obiektów różnego </a:t>
            </a:r>
            <a:r>
              <a:rPr lang="pl-PL" dirty="0">
                <a:hlinkClick r:id="rId3" tooltip="Typ danych"/>
              </a:rPr>
              <a:t>typu</a:t>
            </a:r>
            <a:r>
              <a:rPr lang="pl-PL" dirty="0"/>
              <a:t>, a wywołanie metody dla referencji spowoduje zachowanie odpowiednie dla pełnego typu obiektu wywoływanego. Jeśli dzieje się to w czasie działania programu, to nazywa się to </a:t>
            </a:r>
            <a:r>
              <a:rPr lang="pl-PL" i="1" dirty="0"/>
              <a:t>późnym wiązaniem</a:t>
            </a:r>
            <a:r>
              <a:rPr lang="pl-PL" dirty="0"/>
              <a:t> lub </a:t>
            </a:r>
            <a:r>
              <a:rPr lang="pl-PL" i="1" dirty="0"/>
              <a:t>wiązaniem dynamicznym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Niektóre </a:t>
            </a:r>
            <a:r>
              <a:rPr lang="pl-PL" dirty="0"/>
              <a:t>języki udostępniają bardziej statyczne (w trakcie kompilacji) rozwiązania polimorfizmu – na przykład </a:t>
            </a:r>
            <a:r>
              <a:rPr lang="pl-PL" dirty="0">
                <a:hlinkClick r:id="rId4" tooltip="Szablon (programowanie)"/>
              </a:rPr>
              <a:t>szablony</a:t>
            </a:r>
            <a:r>
              <a:rPr lang="pl-PL" dirty="0"/>
              <a:t> i </a:t>
            </a:r>
            <a:r>
              <a:rPr lang="pl-PL" dirty="0">
                <a:hlinkClick r:id="rId5" tooltip="Przeciążanie operatorów"/>
              </a:rPr>
              <a:t>przeciążanie operatorów</a:t>
            </a:r>
            <a:r>
              <a:rPr lang="pl-PL" dirty="0"/>
              <a:t> w </a:t>
            </a:r>
            <a:r>
              <a:rPr lang="pl-PL" dirty="0">
                <a:hlinkClick r:id="rId6" tooltip="C++"/>
              </a:rPr>
              <a:t>C++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776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Dziedziczenie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Porządkuje i wspomaga polimorfizm i enkapsulację </a:t>
            </a:r>
            <a:endParaRPr lang="pl-PL" dirty="0" smtClean="0"/>
          </a:p>
          <a:p>
            <a:r>
              <a:rPr lang="pl-PL" dirty="0" smtClean="0"/>
              <a:t>umożliwia definiowanie </a:t>
            </a:r>
            <a:r>
              <a:rPr lang="pl-PL" dirty="0"/>
              <a:t>i </a:t>
            </a:r>
            <a:r>
              <a:rPr lang="pl-PL" dirty="0" smtClean="0"/>
              <a:t>tworzenie specjalizowanych </a:t>
            </a:r>
            <a:r>
              <a:rPr lang="pl-PL" dirty="0"/>
              <a:t>obiektów na podstawie bardziej ogólnych. </a:t>
            </a:r>
            <a:endParaRPr lang="pl-PL" dirty="0" smtClean="0"/>
          </a:p>
          <a:p>
            <a:r>
              <a:rPr lang="pl-PL" dirty="0" smtClean="0"/>
              <a:t>Dla </a:t>
            </a:r>
            <a:r>
              <a:rPr lang="pl-PL" dirty="0"/>
              <a:t>obiektów specjalizowanych nie trzeba redefiniować całej funkcjonalności, lecz tylko tę, której nie ma obiekt ogólniejszy. W typowym przypadku powstają grupy obiektów zwane </a:t>
            </a:r>
            <a:r>
              <a:rPr lang="pl-PL" i="1" dirty="0"/>
              <a:t>klasami</a:t>
            </a:r>
            <a:r>
              <a:rPr lang="pl-PL" dirty="0"/>
              <a:t>, oraz grupy klas zwane </a:t>
            </a:r>
            <a:r>
              <a:rPr lang="pl-PL" i="1" dirty="0" smtClean="0"/>
              <a:t>drzewami</a:t>
            </a:r>
            <a:r>
              <a:rPr lang="pl-PL" dirty="0" smtClean="0"/>
              <a:t>. Odzwierciedlają </a:t>
            </a:r>
            <a:r>
              <a:rPr lang="pl-PL" dirty="0"/>
              <a:t>one wspólne cechy obiektów.</a:t>
            </a:r>
          </a:p>
        </p:txBody>
      </p:sp>
    </p:spTree>
    <p:extLst>
      <p:ext uri="{BB962C8B-B14F-4D97-AF65-F5344CB8AC3E}">
        <p14:creationId xmlns:p14="http://schemas.microsoft.com/office/powerpoint/2010/main" val="31322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Programowanie zgodnie z paradygmatem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Atrybuty deklarujemy w sekcji prywatnej (</a:t>
            </a:r>
            <a:r>
              <a:rPr lang="pl-PL" i="1" dirty="0"/>
              <a:t>private</a:t>
            </a:r>
            <a:r>
              <a:rPr lang="pl-PL" dirty="0"/>
              <a:t>)</a:t>
            </a:r>
          </a:p>
          <a:p>
            <a:r>
              <a:rPr lang="pl-PL" dirty="0" smtClean="0"/>
              <a:t>W </a:t>
            </a:r>
            <a:r>
              <a:rPr lang="pl-PL" dirty="0"/>
              <a:t>celu zapewnienia dostępu do atrybutów wprowadzamy </a:t>
            </a:r>
            <a:r>
              <a:rPr lang="pl-PL" dirty="0" smtClean="0"/>
              <a:t>tzw. akcesory </a:t>
            </a:r>
            <a:r>
              <a:rPr lang="pl-PL" dirty="0"/>
              <a:t>(metody przypisujące i zwracające wartości atrybutów)</a:t>
            </a:r>
          </a:p>
          <a:p>
            <a:r>
              <a:rPr lang="pl-PL" dirty="0" smtClean="0"/>
              <a:t>Metody </a:t>
            </a:r>
            <a:r>
              <a:rPr lang="pl-PL" dirty="0"/>
              <a:t>tworzone z myślą o wykorzystaniu przez inne </a:t>
            </a:r>
            <a:r>
              <a:rPr lang="pl-PL" dirty="0" smtClean="0"/>
              <a:t>klasy deklarujemy </a:t>
            </a:r>
            <a:r>
              <a:rPr lang="pl-PL" dirty="0"/>
              <a:t>w sekcji publicznej ( </a:t>
            </a:r>
            <a:r>
              <a:rPr lang="pl-PL" i="1" dirty="0"/>
              <a:t>public</a:t>
            </a:r>
            <a:r>
              <a:rPr lang="pl-PL" dirty="0"/>
              <a:t>)</a:t>
            </a:r>
          </a:p>
          <a:p>
            <a:r>
              <a:rPr lang="pl-PL" dirty="0" smtClean="0"/>
              <a:t>Metody </a:t>
            </a:r>
            <a:r>
              <a:rPr lang="pl-PL" dirty="0"/>
              <a:t>tworzone jedynie z myślą o wykorzystaniu w obrębie </a:t>
            </a:r>
            <a:r>
              <a:rPr lang="pl-PL" dirty="0" smtClean="0"/>
              <a:t>danej klasy </a:t>
            </a:r>
            <a:r>
              <a:rPr lang="pl-PL" dirty="0"/>
              <a:t>deklarujemy w sekcji prywatnej (</a:t>
            </a:r>
            <a:r>
              <a:rPr lang="pl-PL" i="1" dirty="0"/>
              <a:t>private</a:t>
            </a:r>
            <a:r>
              <a:rPr lang="pl-PL" dirty="0"/>
              <a:t>)</a:t>
            </a:r>
          </a:p>
          <a:p>
            <a:r>
              <a:rPr lang="pl-PL" dirty="0" smtClean="0"/>
              <a:t>W </a:t>
            </a:r>
            <a:r>
              <a:rPr lang="pl-PL" dirty="0"/>
              <a:t>sekcji</a:t>
            </a:r>
            <a:r>
              <a:rPr lang="pl-PL" i="1" dirty="0"/>
              <a:t>protected </a:t>
            </a:r>
            <a:r>
              <a:rPr lang="pl-PL" dirty="0"/>
              <a:t>deklarujemy atrybuty i metody, które mają </a:t>
            </a:r>
            <a:r>
              <a:rPr lang="pl-PL" dirty="0" smtClean="0"/>
              <a:t>być wykorzystane </a:t>
            </a:r>
            <a:r>
              <a:rPr lang="pl-PL" dirty="0"/>
              <a:t>w klasach pochodnych</a:t>
            </a:r>
          </a:p>
          <a:p>
            <a:r>
              <a:rPr lang="pl-PL" dirty="0" smtClean="0"/>
              <a:t>Wskazane </a:t>
            </a:r>
            <a:r>
              <a:rPr lang="pl-PL" dirty="0"/>
              <a:t>jest aby metody danej klasy wykonywały </a:t>
            </a:r>
            <a:r>
              <a:rPr lang="pl-PL" dirty="0" smtClean="0"/>
              <a:t>operacje związane </a:t>
            </a:r>
            <a:r>
              <a:rPr lang="pl-PL" dirty="0"/>
              <a:t>z atrybutami tej klasy</a:t>
            </a:r>
          </a:p>
          <a:p>
            <a:r>
              <a:rPr lang="pl-PL" dirty="0" smtClean="0"/>
              <a:t>Klasy </a:t>
            </a:r>
            <a:r>
              <a:rPr lang="pl-PL" dirty="0"/>
              <a:t>nie powinny się komunikować przy pomocy </a:t>
            </a:r>
            <a:r>
              <a:rPr lang="pl-PL" dirty="0" smtClean="0"/>
              <a:t>zmiennych globalnych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9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Paradygmat programowania </a:t>
            </a:r>
            <a:r>
              <a:rPr lang="pl-PL" dirty="0" smtClean="0"/>
              <a:t>obiektowego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Największym atutem programowania, projektowania oraz analizy obiektowej jest zgodność takiego podejścia z rzeczywistością – mózg ludzki jest w naturalny sposób najlepiej przystosowany do takiego podejścia przy przetwarzaniu informacji</a:t>
            </a:r>
            <a:r>
              <a:rPr lang="pl-PL" dirty="0" smtClean="0"/>
              <a:t>.</a:t>
            </a:r>
          </a:p>
          <a:p>
            <a:r>
              <a:rPr lang="pl-PL" dirty="0"/>
              <a:t>Programowanie zorientowane obiektowo polega na zbudowaniu w </a:t>
            </a:r>
            <a:r>
              <a:rPr lang="pl-PL" dirty="0" smtClean="0"/>
              <a:t>programie modeli </a:t>
            </a:r>
            <a:r>
              <a:rPr lang="pl-PL" dirty="0"/>
              <a:t>obiektów ze świata rzeczywistego. Praca programisty polega </a:t>
            </a:r>
            <a:r>
              <a:rPr lang="pl-PL" dirty="0" smtClean="0"/>
              <a:t>na ożywieniu </a:t>
            </a:r>
            <a:r>
              <a:rPr lang="pl-PL" dirty="0"/>
              <a:t>tych obiektów oraz sprawienia aby zaczęły ze </a:t>
            </a:r>
            <a:r>
              <a:rPr lang="pl-PL" dirty="0" smtClean="0"/>
              <a:t>sobą współpracować</a:t>
            </a:r>
            <a:r>
              <a:rPr lang="pl-PL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2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mtClean="0"/>
              <a:t>(Moment na kreatywność studentów)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Programowanie obiektowe, a proceduralne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Podejście </a:t>
            </a:r>
            <a:r>
              <a:rPr lang="pl-PL" dirty="0" smtClean="0"/>
              <a:t>obiektowe różni </a:t>
            </a:r>
            <a:r>
              <a:rPr lang="pl-PL" dirty="0"/>
              <a:t>się od tradycyjnego </a:t>
            </a:r>
            <a:r>
              <a:rPr lang="pl-PL" dirty="0">
                <a:hlinkClick r:id="rId2" tooltip="Programowanie proceduralne"/>
              </a:rPr>
              <a:t>programowania proceduralnego</a:t>
            </a:r>
            <a:r>
              <a:rPr lang="pl-PL" dirty="0"/>
              <a:t>, gdzie dane i </a:t>
            </a:r>
            <a:r>
              <a:rPr lang="pl-PL" dirty="0">
                <a:hlinkClick r:id="rId3" tooltip="Podprogram"/>
              </a:rPr>
              <a:t>procedury</a:t>
            </a:r>
            <a:r>
              <a:rPr lang="pl-PL" dirty="0"/>
              <a:t> nie są ze sobą bezpośrednio związane. Programowanie obiektowe ma ułatwić pisanie, konserwację i wielokrotne użycie programów lub ich fragmentów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programowaniu obiektowym tworzy się świat, a nie kod. Kod (implemetacja) jest tylko uruchomieniem/włożeniem życia w ten świat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967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Zalety programowania obiektowego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Modelowanie świata </a:t>
            </a:r>
            <a:r>
              <a:rPr lang="pl-PL" dirty="0" smtClean="0"/>
              <a:t>rzeczywistego</a:t>
            </a:r>
          </a:p>
          <a:p>
            <a:pPr lvl="1"/>
            <a:r>
              <a:rPr lang="pl-PL" dirty="0" smtClean="0"/>
              <a:t>Dzieje się to w sposób łatwiejszy dla człowieka. Można to robić nie umiejąc programować w żadnym języku programowania</a:t>
            </a:r>
          </a:p>
          <a:p>
            <a:r>
              <a:rPr lang="pl-PL" dirty="0"/>
              <a:t>Powtórne użycie kodu (ang. </a:t>
            </a:r>
            <a:r>
              <a:rPr lang="pl-PL" dirty="0" smtClean="0"/>
              <a:t>reusablity)</a:t>
            </a:r>
          </a:p>
          <a:p>
            <a:pPr lvl="1"/>
            <a:r>
              <a:rPr lang="pl-PL" dirty="0" smtClean="0"/>
              <a:t>Kod </a:t>
            </a:r>
            <a:r>
              <a:rPr lang="pl-PL" dirty="0"/>
              <a:t>raz zapisany może zostac wykorzystany wielokrotnie. Realizowane </a:t>
            </a:r>
            <a:r>
              <a:rPr lang="pl-PL" dirty="0" smtClean="0"/>
              <a:t>jest to </a:t>
            </a:r>
            <a:r>
              <a:rPr lang="pl-PL" dirty="0"/>
              <a:t>dzięki dziedziczeniu (metody z </a:t>
            </a:r>
            <a:r>
              <a:rPr lang="pl-PL" dirty="0" smtClean="0"/>
              <a:t>nadklasy </a:t>
            </a:r>
            <a:r>
              <a:rPr lang="pl-PL" dirty="0"/>
              <a:t>są dostępne w </a:t>
            </a:r>
            <a:r>
              <a:rPr lang="pl-PL" dirty="0" smtClean="0"/>
              <a:t>klasach pochodnych</a:t>
            </a:r>
            <a:r>
              <a:rPr lang="pl-PL" dirty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46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Zalety programowania obiektowego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Rozszerzalność (ang. extensibility)</a:t>
            </a:r>
            <a:endParaRPr lang="pl-PL" dirty="0" smtClean="0"/>
          </a:p>
          <a:p>
            <a:pPr lvl="1"/>
            <a:r>
              <a:rPr lang="pl-PL" dirty="0" smtClean="0"/>
              <a:t>Dzieje się to w sposób łatwiejszy dla człowieka. Można to robić nie umiejąc programować w żadnym języku programowania</a:t>
            </a:r>
          </a:p>
          <a:p>
            <a:r>
              <a:rPr lang="pl-PL" dirty="0"/>
              <a:t>Powtórne użycie kodu (ang. </a:t>
            </a:r>
            <a:r>
              <a:rPr lang="pl-PL" dirty="0" smtClean="0"/>
              <a:t>reusablity)</a:t>
            </a:r>
          </a:p>
          <a:p>
            <a:pPr lvl="1"/>
            <a:r>
              <a:rPr lang="pl-PL" dirty="0" smtClean="0"/>
              <a:t>Kod </a:t>
            </a:r>
            <a:r>
              <a:rPr lang="pl-PL" dirty="0"/>
              <a:t>raz zapisany może zostac wykorzystany wielokrotnie. Realizowane </a:t>
            </a:r>
            <a:r>
              <a:rPr lang="pl-PL" dirty="0" smtClean="0"/>
              <a:t>jest to </a:t>
            </a:r>
            <a:r>
              <a:rPr lang="pl-PL" dirty="0"/>
              <a:t>dzięki dziedziczeniu (metody z </a:t>
            </a:r>
            <a:r>
              <a:rPr lang="pl-PL" dirty="0" smtClean="0"/>
              <a:t>nadklasy </a:t>
            </a:r>
            <a:r>
              <a:rPr lang="pl-PL" dirty="0"/>
              <a:t>są dostępne w </a:t>
            </a:r>
            <a:r>
              <a:rPr lang="pl-PL" dirty="0" smtClean="0"/>
              <a:t>klasach pochodnych</a:t>
            </a:r>
            <a:r>
              <a:rPr lang="pl-PL" dirty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75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Zalety programowania obiektowego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Większa skuteczność w wykrywaniu błędów</a:t>
            </a:r>
          </a:p>
          <a:p>
            <a:pPr lvl="1"/>
            <a:r>
              <a:rPr lang="pl-PL" dirty="0"/>
              <a:t>Dzięki związaniu metod z obiektami nie są możliwe błędy </a:t>
            </a:r>
            <a:r>
              <a:rPr lang="pl-PL" dirty="0" smtClean="0"/>
              <a:t>niepoprawnegowywołania </a:t>
            </a:r>
            <a:r>
              <a:rPr lang="pl-PL" dirty="0"/>
              <a:t>funkcji z nieuprawnionymi argumentami (metody operują </a:t>
            </a:r>
            <a:r>
              <a:rPr lang="pl-PL" dirty="0" smtClean="0"/>
              <a:t>na danych </a:t>
            </a:r>
            <a:r>
              <a:rPr lang="pl-PL" dirty="0"/>
              <a:t>związanych z obiektem). Mnimializowana jest więc ilość </a:t>
            </a:r>
            <a:r>
              <a:rPr lang="pl-PL" dirty="0" smtClean="0"/>
              <a:t>błędów niepoprawnego </a:t>
            </a:r>
            <a:r>
              <a:rPr lang="pl-PL" dirty="0"/>
              <a:t>użycia funkcji.</a:t>
            </a:r>
          </a:p>
          <a:p>
            <a:pPr marL="0" indent="0">
              <a:buNone/>
            </a:pPr>
            <a:r>
              <a:rPr lang="pl-PL" dirty="0"/>
              <a:t>• Prostota w programowaniu interfejsów użytkownika</a:t>
            </a:r>
          </a:p>
          <a:p>
            <a:pPr lvl="1"/>
            <a:r>
              <a:rPr lang="pl-PL" dirty="0"/>
              <a:t>Programowanie zorientowane obiektowo wprost odpowiada </a:t>
            </a:r>
            <a:r>
              <a:rPr lang="pl-PL" dirty="0" smtClean="0"/>
              <a:t>potrzebom tworzenia </a:t>
            </a:r>
            <a:r>
              <a:rPr lang="pl-PL" dirty="0"/>
              <a:t>„okienowych” interejsów użytkownika. Okna mogą </a:t>
            </a:r>
            <a:r>
              <a:rPr lang="pl-PL" dirty="0" smtClean="0"/>
              <a:t>być postrzegane </a:t>
            </a:r>
            <a:r>
              <a:rPr lang="pl-PL" dirty="0"/>
              <a:t>jako obiekty, składające się z innych obiektów (</a:t>
            </a:r>
            <a:r>
              <a:rPr lang="pl-PL" dirty="0" smtClean="0"/>
              <a:t>przyciski, elementy </a:t>
            </a:r>
            <a:r>
              <a:rPr lang="pl-PL" dirty="0"/>
              <a:t>menu, itd.)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93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Analiza obiektowa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Celem analizy obiektowej (object-oriented analysis) jest </a:t>
            </a:r>
            <a:r>
              <a:rPr lang="pl-PL" dirty="0" smtClean="0"/>
              <a:t>udzielenie odpowiedzi </a:t>
            </a:r>
            <a:r>
              <a:rPr lang="pl-PL" dirty="0"/>
              <a:t>na pytanie: jak system ma działać?</a:t>
            </a:r>
          </a:p>
          <a:p>
            <a:pPr marL="0" indent="0">
              <a:buNone/>
            </a:pPr>
            <a:r>
              <a:rPr lang="pl-PL" dirty="0"/>
              <a:t>• Zadania realizowane podczas analizy: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utworzenie logicznego modelu systemu opisującego sposób </a:t>
            </a:r>
            <a:r>
              <a:rPr lang="pl-PL" dirty="0" smtClean="0"/>
              <a:t>realizacji przez </a:t>
            </a:r>
            <a:r>
              <a:rPr lang="pl-PL" dirty="0"/>
              <a:t>system postawionych wymagań (model logiczny </a:t>
            </a:r>
            <a:r>
              <a:rPr lang="pl-PL" dirty="0" smtClean="0"/>
              <a:t>pomija większość </a:t>
            </a:r>
            <a:r>
              <a:rPr lang="pl-PL" dirty="0"/>
              <a:t>szczegółów implementacyjnych),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określenie podstawowego „słownika” wiedzy dziedzinowej w </a:t>
            </a:r>
            <a:r>
              <a:rPr lang="pl-PL" dirty="0" smtClean="0"/>
              <a:t>celu ułatwienia </a:t>
            </a:r>
            <a:r>
              <a:rPr lang="pl-PL" dirty="0"/>
              <a:t>analizy i następnie konstruowania aplikacji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Realizowane jest to poprzez znalezienie i opisanie obiektów </a:t>
            </a:r>
            <a:r>
              <a:rPr lang="pl-PL" dirty="0" smtClean="0"/>
              <a:t>- rozumianych </a:t>
            </a:r>
            <a:r>
              <a:rPr lang="pl-PL" dirty="0"/>
              <a:t>jako koncepty – w rozpatrywanej dziedzinie.</a:t>
            </a:r>
          </a:p>
          <a:p>
            <a:pPr marL="0" indent="0">
              <a:buNone/>
            </a:pPr>
            <a:r>
              <a:rPr lang="pl-PL" dirty="0"/>
              <a:t>• Tworzone modele zapisywane są przy pomocy notacji </a:t>
            </a:r>
            <a:r>
              <a:rPr lang="pl-PL" dirty="0" smtClean="0"/>
              <a:t>definiowanych w </a:t>
            </a:r>
            <a:r>
              <a:rPr lang="pl-PL" dirty="0"/>
              <a:t>językach modelowania (np. UML).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0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Projektowanie obiektowe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Celem projektowania obiektowego jest udzielenie odpowiedzi </a:t>
            </a:r>
            <a:r>
              <a:rPr lang="pl-PL" dirty="0" smtClean="0"/>
              <a:t>na pytanie</a:t>
            </a:r>
            <a:r>
              <a:rPr lang="pl-PL" dirty="0"/>
              <a:t>: jak system ma zostać zaimplementowany?</a:t>
            </a:r>
          </a:p>
          <a:p>
            <a:pPr marL="0" indent="0">
              <a:buNone/>
            </a:pPr>
            <a:r>
              <a:rPr lang="pl-PL" dirty="0"/>
              <a:t>• Zadania realizowane podczas projektowania: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opracowanie szczegółowego opisu implementacji systemu,</a:t>
            </a:r>
          </a:p>
          <a:p>
            <a:pPr marL="0" indent="0">
              <a:buNone/>
            </a:pPr>
            <a:r>
              <a:rPr lang="pl-PL" dirty="0" smtClean="0"/>
              <a:t>	– </a:t>
            </a:r>
            <a:r>
              <a:rPr lang="pl-PL" dirty="0"/>
              <a:t>zdefiniowanie obiektów wykorzystywanych w programie.</a:t>
            </a:r>
          </a:p>
          <a:p>
            <a:pPr marL="0" indent="0">
              <a:buNone/>
            </a:pPr>
            <a:r>
              <a:rPr lang="pl-PL" dirty="0"/>
              <a:t>• Realizowane jest to poprzez określenie zasad współpracy obiektów </a:t>
            </a:r>
            <a:r>
              <a:rPr lang="pl-PL" dirty="0" smtClean="0"/>
              <a:t>w taki </a:t>
            </a:r>
            <a:r>
              <a:rPr lang="pl-PL" dirty="0"/>
              <a:t>sposób aby zrealizowane były wymagania (określenie </a:t>
            </a:r>
            <a:r>
              <a:rPr lang="pl-PL" dirty="0" smtClean="0"/>
              <a:t>atrybutów, metod</a:t>
            </a:r>
            <a:r>
              <a:rPr lang="pl-PL" dirty="0"/>
              <a:t>, itd.).</a:t>
            </a:r>
          </a:p>
          <a:p>
            <a:pPr marL="0" indent="0">
              <a:buNone/>
            </a:pPr>
            <a:r>
              <a:rPr lang="pl-PL" dirty="0"/>
              <a:t>• Struktura tworzonego oprogramowania powinna jak </a:t>
            </a:r>
            <a:r>
              <a:rPr lang="pl-PL" dirty="0" smtClean="0"/>
              <a:t>najbardziej zachowywać </a:t>
            </a:r>
            <a:r>
              <a:rPr lang="pl-PL" dirty="0"/>
              <a:t>ogólną strukturę modelu stworzonego w </a:t>
            </a:r>
            <a:r>
              <a:rPr lang="pl-PL" dirty="0" smtClean="0"/>
              <a:t>poprzedniej fazie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 W fazie projektowania wykorzystuje się tą samą notację, co w </a:t>
            </a:r>
            <a:r>
              <a:rPr lang="pl-PL" dirty="0" smtClean="0"/>
              <a:t>fazie analizy</a:t>
            </a:r>
            <a:r>
              <a:rPr lang="pl-PL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04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1384</Words>
  <Application>Microsoft Office PowerPoint</Application>
  <PresentationFormat>On-screen Show (4:3)</PresentationFormat>
  <Paragraphs>182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Programowanie obiektowe</vt:lpstr>
      <vt:lpstr>Paradygmat programowania obiektowego</vt:lpstr>
      <vt:lpstr>Paradygmat programowania obiektowego</vt:lpstr>
      <vt:lpstr>Programowanie obiektowe, a proceduralne</vt:lpstr>
      <vt:lpstr>Zalety programowania obiektowego</vt:lpstr>
      <vt:lpstr>Zalety programowania obiektowego</vt:lpstr>
      <vt:lpstr>Zalety programowania obiektowego</vt:lpstr>
      <vt:lpstr>Analiza obiektowa</vt:lpstr>
      <vt:lpstr>Projektowanie obiektowe</vt:lpstr>
      <vt:lpstr>Programowanie obiektowe</vt:lpstr>
      <vt:lpstr>Struktury</vt:lpstr>
      <vt:lpstr>Struktury</vt:lpstr>
      <vt:lpstr>Unie</vt:lpstr>
      <vt:lpstr>Unie</vt:lpstr>
      <vt:lpstr>Klasy</vt:lpstr>
      <vt:lpstr>Klasy</vt:lpstr>
      <vt:lpstr>Klasy</vt:lpstr>
      <vt:lpstr>Obiekty</vt:lpstr>
      <vt:lpstr>Obiekty</vt:lpstr>
      <vt:lpstr>Obiekty</vt:lpstr>
      <vt:lpstr>Obiekty</vt:lpstr>
      <vt:lpstr>Metody</vt:lpstr>
      <vt:lpstr>Klasy</vt:lpstr>
      <vt:lpstr>Cechy programowania obiektowego</vt:lpstr>
      <vt:lpstr>Abstrakcja</vt:lpstr>
      <vt:lpstr>Hermetyzacja</vt:lpstr>
      <vt:lpstr>Polimorfizm</vt:lpstr>
      <vt:lpstr>Dziedziczenie</vt:lpstr>
      <vt:lpstr>Programowanie zgodnie z paradygmatem</vt:lpstr>
      <vt:lpstr>Przykład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Wybrane zagadnienia zastosowań (jednak) matematyki</dc:title>
  <dc:creator>Rafał</dc:creator>
  <cp:lastModifiedBy>Rafał</cp:lastModifiedBy>
  <cp:revision>172</cp:revision>
  <dcterms:created xsi:type="dcterms:W3CDTF">2013-03-05T14:25:04Z</dcterms:created>
  <dcterms:modified xsi:type="dcterms:W3CDTF">2015-03-30T13:51:02Z</dcterms:modified>
</cp:coreProperties>
</file>