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7" r:id="rId4"/>
    <p:sldId id="278" r:id="rId5"/>
    <p:sldId id="282" r:id="rId6"/>
    <p:sldId id="281" r:id="rId7"/>
    <p:sldId id="279" r:id="rId8"/>
    <p:sldId id="257" r:id="rId9"/>
    <p:sldId id="268" r:id="rId10"/>
    <p:sldId id="283" r:id="rId11"/>
    <p:sldId id="305" r:id="rId12"/>
    <p:sldId id="284" r:id="rId13"/>
    <p:sldId id="285" r:id="rId14"/>
    <p:sldId id="286" r:id="rId15"/>
    <p:sldId id="288" r:id="rId16"/>
    <p:sldId id="258" r:id="rId17"/>
    <p:sldId id="269" r:id="rId18"/>
    <p:sldId id="287" r:id="rId19"/>
    <p:sldId id="289" r:id="rId20"/>
    <p:sldId id="259" r:id="rId21"/>
    <p:sldId id="270" r:id="rId22"/>
    <p:sldId id="293" r:id="rId23"/>
    <p:sldId id="294" r:id="rId24"/>
    <p:sldId id="260" r:id="rId25"/>
    <p:sldId id="271" r:id="rId26"/>
    <p:sldId id="295" r:id="rId27"/>
    <p:sldId id="261" r:id="rId28"/>
    <p:sldId id="273" r:id="rId29"/>
    <p:sldId id="306" r:id="rId30"/>
    <p:sldId id="262" r:id="rId31"/>
    <p:sldId id="263" r:id="rId32"/>
    <p:sldId id="275" r:id="rId33"/>
    <p:sldId id="301" r:id="rId34"/>
    <p:sldId id="302" r:id="rId35"/>
    <p:sldId id="303" r:id="rId36"/>
    <p:sldId id="264" r:id="rId37"/>
    <p:sldId id="265" r:id="rId38"/>
    <p:sldId id="276" r:id="rId39"/>
    <p:sldId id="304" r:id="rId40"/>
    <p:sldId id="266" r:id="rId41"/>
    <p:sldId id="280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50AD-7639-451D-B2C7-4DE765468B66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89E-2A08-4D9E-90E1-1D765D3BFE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50AD-7639-451D-B2C7-4DE765468B66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89E-2A08-4D9E-90E1-1D765D3BFE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50AD-7639-451D-B2C7-4DE765468B66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89E-2A08-4D9E-90E1-1D765D3BFE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50AD-7639-451D-B2C7-4DE765468B66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89E-2A08-4D9E-90E1-1D765D3BFE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50AD-7639-451D-B2C7-4DE765468B66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89E-2A08-4D9E-90E1-1D765D3BFE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50AD-7639-451D-B2C7-4DE765468B66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89E-2A08-4D9E-90E1-1D765D3BFE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50AD-7639-451D-B2C7-4DE765468B66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89E-2A08-4D9E-90E1-1D765D3BFE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50AD-7639-451D-B2C7-4DE765468B66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89E-2A08-4D9E-90E1-1D765D3BFE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50AD-7639-451D-B2C7-4DE765468B66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89E-2A08-4D9E-90E1-1D765D3BFE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50AD-7639-451D-B2C7-4DE765468B66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89E-2A08-4D9E-90E1-1D765D3BFE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50AD-7639-451D-B2C7-4DE765468B66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89E-2A08-4D9E-90E1-1D765D3BFE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250AD-7639-451D-B2C7-4DE765468B66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E89E-2A08-4D9E-90E1-1D765D3BFE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ELEMENTY STATYSTYKI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Seminarium 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licencjackie</a:t>
            </a:r>
          </a:p>
          <a:p>
            <a:pPr algn="r"/>
            <a:endParaRPr lang="pl-PL" dirty="0" smtClean="0">
              <a:latin typeface="Cambria Math" pitchFamily="18" charset="0"/>
              <a:ea typeface="Cambria Math" pitchFamily="18" charset="0"/>
            </a:endParaRPr>
          </a:p>
          <a:p>
            <a:pPr algn="r"/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Beata Kapuścińska</a:t>
            </a:r>
            <a:endParaRPr lang="pl-PL" sz="28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Zamiast szacować nieznaną wartość parametru (estymacja), będziemy weryfikowali hipotezę mówiącą, że jego „prawdziwa” wartość nie różni się istotnie od zadanej wartości, co zapisujemy: </a:t>
            </a:r>
          </a:p>
          <a:p>
            <a:pPr>
              <a:buNone/>
            </a:pP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	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</a:rPr>
              <a:t>θ</a:t>
            </a: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</a:rPr>
              <a:t>θ˳</a:t>
            </a: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 , gdzie 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</a:rPr>
              <a:t>θ˳</a:t>
            </a: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 jest ustalone.</a:t>
            </a:r>
          </a:p>
          <a:p>
            <a:pPr>
              <a:buNone/>
            </a:pPr>
            <a:endParaRPr lang="pl-PL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Poza samą hipotezą (zerową) musimy podać jeszcze hipotezę alternatywną (ustalić jaka jest nasza decyzja w przypadku odrzucenia hipotezy zerowej).</a:t>
            </a:r>
          </a:p>
          <a:p>
            <a:pPr>
              <a:buNone/>
            </a:pPr>
            <a:r>
              <a:rPr lang="pl-PL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Przykład: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Cambria Math" pitchFamily="18" charset="0"/>
                <a:ea typeface="Cambria Math" pitchFamily="18" charset="0"/>
              </a:rPr>
              <a:t>Hipoteza zerowa: H</a:t>
            </a:r>
            <a:r>
              <a:rPr lang="pl-PL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 :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θ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θ˳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>
              <a:buNone/>
            </a:pPr>
            <a:r>
              <a:rPr lang="pl-PL" dirty="0" smtClean="0">
                <a:latin typeface="Cambria Math" pitchFamily="18" charset="0"/>
                <a:ea typeface="Cambria Math" pitchFamily="18" charset="0"/>
              </a:rPr>
              <a:t>Hipoteza alternatywna: H</a:t>
            </a:r>
            <a:r>
              <a:rPr lang="pl-PL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 :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θ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 ≠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θ˳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>
              <a:buNone/>
            </a:pPr>
            <a:r>
              <a:rPr lang="pl-PL" dirty="0" smtClean="0">
                <a:latin typeface="Cambria Math" pitchFamily="18" charset="0"/>
                <a:ea typeface="Cambria Math" pitchFamily="18" charset="0"/>
              </a:rPr>
              <a:t>				lub H</a:t>
            </a:r>
            <a:r>
              <a:rPr lang="pl-PL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 :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θ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 &gt;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θ˳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 lub H</a:t>
            </a:r>
            <a:r>
              <a:rPr lang="pl-PL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 :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θ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 &lt;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θ˳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Podczas testowania hipotezy zerowej możemy popełnić jeden z dwóch błędów:</a:t>
            </a:r>
          </a:p>
          <a:p>
            <a:r>
              <a:rPr lang="pl-PL" sz="2800" b="1" dirty="0" smtClean="0">
                <a:latin typeface="Cambria Math" pitchFamily="18" charset="0"/>
                <a:ea typeface="Cambria Math" pitchFamily="18" charset="0"/>
              </a:rPr>
              <a:t>I rodzaju</a:t>
            </a: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: gdy odrzucamy hipotezę zerową H</a:t>
            </a:r>
            <a:r>
              <a:rPr lang="pl-PL" sz="2800" baseline="-25000" dirty="0" smtClean="0">
                <a:latin typeface="Cambria Math" pitchFamily="18" charset="0"/>
                <a:ea typeface="Cambria Math" pitchFamily="18" charset="0"/>
              </a:rPr>
              <a:t>0 </a:t>
            </a: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 gdy jest ona prawdziwa;</a:t>
            </a:r>
          </a:p>
          <a:p>
            <a:r>
              <a:rPr lang="pl-PL" sz="2800" b="1" dirty="0" smtClean="0">
                <a:latin typeface="Cambria Math" pitchFamily="18" charset="0"/>
                <a:ea typeface="Cambria Math" pitchFamily="18" charset="0"/>
              </a:rPr>
              <a:t>II rodzaju</a:t>
            </a: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: gdy przyjmujemy hipotezę zerową H</a:t>
            </a:r>
            <a:r>
              <a:rPr lang="pl-PL" sz="2800" baseline="-25000" dirty="0" smtClean="0">
                <a:latin typeface="Cambria Math" pitchFamily="18" charset="0"/>
                <a:ea typeface="Cambria Math" pitchFamily="18" charset="0"/>
              </a:rPr>
              <a:t>0 </a:t>
            </a: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 gdy jest ona fałszywa.</a:t>
            </a:r>
            <a:endParaRPr lang="pl-PL" sz="28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ipz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692" y="1556792"/>
            <a:ext cx="8700617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Poziom istotności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Cambria Math" pitchFamily="18" charset="0"/>
                <a:ea typeface="Cambria Math" pitchFamily="18" charset="0"/>
              </a:rPr>
              <a:t>Testem statystycznym </a:t>
            </a:r>
            <a:r>
              <a:rPr lang="pl-PL" sz="2400" dirty="0" smtClean="0">
                <a:latin typeface="Cambria Math" pitchFamily="18" charset="0"/>
                <a:ea typeface="Cambria Math" pitchFamily="18" charset="0"/>
              </a:rPr>
              <a:t>nazywamy pewną regułę postępowania, która każdej próbie losowej przyporządkowuje decyzję w sprawie przyjęcia bądź odrzucenia hipotezy zerowej. </a:t>
            </a:r>
          </a:p>
          <a:p>
            <a:pPr>
              <a:buNone/>
            </a:pPr>
            <a:r>
              <a:rPr lang="pl-PL" sz="2400" dirty="0" smtClean="0">
                <a:latin typeface="Cambria Math" pitchFamily="18" charset="0"/>
                <a:ea typeface="Cambria Math" pitchFamily="18" charset="0"/>
              </a:rPr>
              <a:t>Testy, w których bierzemy pod uwagę jedynie błąd I rodzaju, nazywamy testami istotności, a maksymalne dopuszczalne prawdopodobieństwo popełnienia błędu I rodzaju nazywane jest </a:t>
            </a:r>
            <a:r>
              <a:rPr lang="pl-PL" sz="2400" b="1" dirty="0" smtClean="0">
                <a:latin typeface="Cambria Math" pitchFamily="18" charset="0"/>
                <a:ea typeface="Cambria Math" pitchFamily="18" charset="0"/>
              </a:rPr>
              <a:t>poziomem istotności </a:t>
            </a:r>
            <a:r>
              <a:rPr lang="pl-PL" sz="24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α</a:t>
            </a:r>
            <a:r>
              <a:rPr lang="pl-PL" sz="2400" dirty="0" smtClean="0"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>
              <a:buNone/>
            </a:pPr>
            <a:r>
              <a:rPr lang="pl-PL" sz="2400" dirty="0" smtClean="0">
                <a:latin typeface="Cambria Math" pitchFamily="18" charset="0"/>
                <a:ea typeface="Cambria Math" pitchFamily="18" charset="0"/>
              </a:rPr>
              <a:t>	</a:t>
            </a:r>
          </a:p>
          <a:p>
            <a:pPr>
              <a:buNone/>
            </a:pPr>
            <a:r>
              <a:rPr lang="pl-PL" sz="2400" dirty="0" smtClean="0">
                <a:latin typeface="Cambria Math" pitchFamily="18" charset="0"/>
                <a:ea typeface="Cambria Math" pitchFamily="18" charset="0"/>
              </a:rPr>
              <a:t>Najczęściej przyjmuje się 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α</a:t>
            </a:r>
            <a:r>
              <a:rPr lang="pl-PL" sz="2400" dirty="0" smtClean="0">
                <a:latin typeface="Cambria Math" pitchFamily="18" charset="0"/>
                <a:ea typeface="Cambria Math" pitchFamily="18" charset="0"/>
              </a:rPr>
              <a:t> = 0,05.</a:t>
            </a:r>
            <a:endParaRPr lang="pl-PL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latin typeface="Cambria Math" pitchFamily="18" charset="0"/>
                <a:ea typeface="Cambria Math" pitchFamily="18" charset="0"/>
              </a:rPr>
              <a:t>Wynikiem testowania hipotez statystycznych jest jedna </a:t>
            </a:r>
            <a:br>
              <a:rPr lang="pl-PL" sz="2400" dirty="0" smtClean="0">
                <a:latin typeface="Cambria Math" pitchFamily="18" charset="0"/>
                <a:ea typeface="Cambria Math" pitchFamily="18" charset="0"/>
              </a:rPr>
            </a:br>
            <a:r>
              <a:rPr lang="pl-PL" sz="2400" dirty="0" smtClean="0">
                <a:latin typeface="Cambria Math" pitchFamily="18" charset="0"/>
                <a:ea typeface="Cambria Math" pitchFamily="18" charset="0"/>
              </a:rPr>
              <a:t>z dwóch decyzji:</a:t>
            </a:r>
          </a:p>
          <a:p>
            <a:r>
              <a:rPr lang="pl-PL" sz="2400" b="1" dirty="0" smtClean="0">
                <a:latin typeface="Cambria Math" pitchFamily="18" charset="0"/>
                <a:ea typeface="Cambria Math" pitchFamily="18" charset="0"/>
              </a:rPr>
              <a:t>„odrzucamy hipotezę zerową”</a:t>
            </a:r>
            <a:r>
              <a:rPr lang="pl-PL" sz="2400" dirty="0" smtClean="0">
                <a:latin typeface="Cambria Math" pitchFamily="18" charset="0"/>
                <a:ea typeface="Cambria Math" pitchFamily="18" charset="0"/>
              </a:rPr>
              <a:t> – stwierdzamy występowanie istotnych statystycznie różnic (zależności), na poziomie istotności 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α</a:t>
            </a:r>
            <a:endParaRPr lang="pl-PL" sz="24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pl-PL" sz="2400" b="1" dirty="0" smtClean="0">
                <a:latin typeface="Cambria Math" pitchFamily="18" charset="0"/>
                <a:ea typeface="Cambria Math" pitchFamily="18" charset="0"/>
              </a:rPr>
              <a:t>„nie ma podstaw do odrzucenia hipotezy zerowej” </a:t>
            </a:r>
            <a:r>
              <a:rPr lang="pl-PL" sz="2400" dirty="0" smtClean="0">
                <a:latin typeface="Cambria Math" pitchFamily="18" charset="0"/>
                <a:ea typeface="Cambria Math" pitchFamily="18" charset="0"/>
              </a:rPr>
              <a:t>– stwierdzamy brak istotnych statystycznie różnic (zależności), na poziomie istotności 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α</a:t>
            </a:r>
            <a:endParaRPr lang="pl-PL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735" y="1286762"/>
            <a:ext cx="9020530" cy="4284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3 - Kop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27" y="1484784"/>
            <a:ext cx="9095747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>
                <a:latin typeface="Cambria Math" pitchFamily="18" charset="0"/>
                <a:ea typeface="Cambria Math" pitchFamily="18" charset="0"/>
              </a:rPr>
              <a:t>p-wartość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p-wartość to najmniejszy poziom istotności, przy którym zaobserwowana wartość statystyki testowej prowadzi do odrzucenia hipotezy zerowej</a:t>
            </a:r>
            <a:br>
              <a:rPr lang="pl-PL" sz="2800" dirty="0" smtClean="0">
                <a:latin typeface="Cambria Math" pitchFamily="18" charset="0"/>
                <a:ea typeface="Cambria Math" pitchFamily="18" charset="0"/>
              </a:rPr>
            </a:br>
            <a:endParaRPr lang="pl-PL" sz="2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Im mniejsza jest p-wartość, tym silniejsze przekonanie o fałszywości hipotezy zerowej i prawdziwości hipotezy alternatywnej</a:t>
            </a:r>
            <a:endParaRPr lang="pl-PL" sz="28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Jeżeli p-wartość jest mniejsza lub równa poziomowi istotności 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</a:rPr>
              <a:t>α</a:t>
            </a: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 (p≤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</a:rPr>
              <a:t>α</a:t>
            </a: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), to odrzucamy hipotezę zerową H</a:t>
            </a:r>
            <a:r>
              <a:rPr lang="pl-PL" sz="2800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br>
              <a:rPr lang="pl-PL" sz="2800" baseline="-25000" dirty="0" smtClean="0">
                <a:latin typeface="Cambria Math" pitchFamily="18" charset="0"/>
                <a:ea typeface="Cambria Math" pitchFamily="18" charset="0"/>
              </a:rPr>
            </a:br>
            <a:endParaRPr lang="pl-PL" sz="2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Jeżeli p-wartość jest większa od poziomu istotności 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</a:rPr>
              <a:t>α</a:t>
            </a: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 (p&gt;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</a:rPr>
              <a:t>α</a:t>
            </a: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), to nie ma podstaw do odrzucenia hipotezy zerowej H</a:t>
            </a:r>
            <a:r>
              <a:rPr lang="pl-PL" sz="2800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endParaRPr lang="pl-PL" sz="28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1 - Kop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526" y="1340768"/>
            <a:ext cx="8844948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237" y="1502786"/>
            <a:ext cx="9011527" cy="3852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4 - Kop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670" y="1700808"/>
            <a:ext cx="8954660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Sposób obliczenia p-wartości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Symbol zastępczy zawartości 3" descr="row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6590513" cy="1860479"/>
          </a:xfrm>
        </p:spPr>
      </p:pic>
      <p:sp>
        <p:nvSpPr>
          <p:cNvPr id="5" name="pole tekstowe 4"/>
          <p:cNvSpPr txBox="1"/>
          <p:nvPr/>
        </p:nvSpPr>
        <p:spPr>
          <a:xfrm>
            <a:off x="5364088" y="22768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dla hipotez lewostronnych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9632" y="40050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dla hipotez obustronnych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364088" y="328498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dla hipotez prawostronnych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95536" y="537321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T – statystyka testowa, </a:t>
            </a:r>
          </a:p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T(x) – wartość statystyki testowej obliczona na podstawie próby, </a:t>
            </a:r>
          </a:p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P˳ - prawdopodobieństwo liczone przy prawdziwości hipotezy zerowej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0" name="Łącznik prosty ze strzałką 9"/>
          <p:cNvCxnSpPr>
            <a:stCxn id="6" idx="0"/>
          </p:cNvCxnSpPr>
          <p:nvPr/>
        </p:nvCxnSpPr>
        <p:spPr>
          <a:xfrm flipH="1" flipV="1">
            <a:off x="2123728" y="3140968"/>
            <a:ext cx="6840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IMG_20140506_002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592" y="1088740"/>
            <a:ext cx="8752816" cy="4680520"/>
          </a:xfrm>
        </p:spPr>
      </p:pic>
      <p:sp>
        <p:nvSpPr>
          <p:cNvPr id="7" name="pole tekstowe 6"/>
          <p:cNvSpPr txBox="1"/>
          <p:nvPr/>
        </p:nvSpPr>
        <p:spPr>
          <a:xfrm>
            <a:off x="6156176" y="12687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_________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211960" y="14847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________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4" y="1664804"/>
            <a:ext cx="9141213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5 - Kop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779" y="1834460"/>
            <a:ext cx="8988443" cy="31890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Test ANOVA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ANOVA – </a:t>
            </a:r>
            <a:r>
              <a:rPr lang="pl-PL" b="1" dirty="0" err="1" smtClean="0">
                <a:latin typeface="Cambria Math" pitchFamily="18" charset="0"/>
                <a:ea typeface="Cambria Math" pitchFamily="18" charset="0"/>
              </a:rPr>
              <a:t>AN</a:t>
            </a:r>
            <a:r>
              <a:rPr lang="pl-PL" dirty="0" err="1" smtClean="0">
                <a:latin typeface="Cambria Math" pitchFamily="18" charset="0"/>
                <a:ea typeface="Cambria Math" pitchFamily="18" charset="0"/>
              </a:rPr>
              <a:t>alysis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pl-PL" b="1" dirty="0" smtClean="0">
                <a:latin typeface="Cambria Math" pitchFamily="18" charset="0"/>
                <a:ea typeface="Cambria Math" pitchFamily="18" charset="0"/>
              </a:rPr>
              <a:t>O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f </a:t>
            </a:r>
            <a:r>
              <a:rPr lang="pl-PL" b="1" dirty="0" err="1" smtClean="0">
                <a:latin typeface="Cambria Math" pitchFamily="18" charset="0"/>
                <a:ea typeface="Cambria Math" pitchFamily="18" charset="0"/>
              </a:rPr>
              <a:t>Va</a:t>
            </a:r>
            <a:r>
              <a:rPr lang="pl-PL" dirty="0" err="1" smtClean="0">
                <a:latin typeface="Cambria Math" pitchFamily="18" charset="0"/>
                <a:ea typeface="Cambria Math" pitchFamily="18" charset="0"/>
              </a:rPr>
              <a:t>riance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, (pol. analiza wariancji) to powszechnie stosowana metoda statystyczna pozwalająca na ocenę istotności różnic wielu średnich.</a:t>
            </a:r>
          </a:p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Opracowana przez Fishera w XX wieku.</a:t>
            </a:r>
          </a:p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Technika badania wyników, które zależą od jednego (jednoczynnikowa) lub kilku czynników (dwuczynnikowa, wieloczynnikowa analiza wariancji) działających równocześnie.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14" y="1808820"/>
            <a:ext cx="9132972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6 - Kop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772" y="305889"/>
            <a:ext cx="8676456" cy="6246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6.395e</a:t>
            </a:r>
            <a:r>
              <a:rPr lang="pl-PL" baseline="30000" dirty="0" smtClean="0"/>
              <a:t>-07</a:t>
            </a:r>
            <a:r>
              <a:rPr lang="pl-PL" dirty="0" smtClean="0"/>
              <a:t> = 6.395 * 10</a:t>
            </a:r>
            <a:r>
              <a:rPr lang="pl-PL" baseline="30000" dirty="0" smtClean="0"/>
              <a:t>-7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6.395 * 10</a:t>
            </a:r>
            <a:r>
              <a:rPr lang="pl-PL" baseline="30000" dirty="0" smtClean="0"/>
              <a:t>-7</a:t>
            </a:r>
            <a:r>
              <a:rPr lang="pl-PL" dirty="0" smtClean="0"/>
              <a:t> = 0.0000006395 &lt; 0.05 = </a:t>
            </a:r>
            <a:r>
              <a:rPr lang="el-GR" dirty="0" smtClean="0"/>
              <a:t>α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„odrzucamy hipotezę zerową”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0.00247 &lt; 0.05 = </a:t>
            </a:r>
            <a:r>
              <a:rPr lang="el-GR" dirty="0" smtClean="0"/>
              <a:t>α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„odrzucamy hipotezę zerową”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Cambria Math" pitchFamily="18" charset="0"/>
                <a:ea typeface="Cambria Math" pitchFamily="18" charset="0"/>
              </a:rPr>
              <a:t>Co to jest i jakie cechy powinien posiadać dobry estymator?</a:t>
            </a:r>
            <a:endParaRPr lang="pl-PL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47248" cy="8926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dirty="0" smtClean="0">
                <a:latin typeface="Cambria Math" pitchFamily="18" charset="0"/>
                <a:ea typeface="Cambria Math" pitchFamily="18" charset="0"/>
              </a:rPr>
              <a:t>Estymator – funkcja skonstruowana w taki sposób, by jej wartości dobrze szacowały prawdziwą wartość parametru (parametrów).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7544" y="2852936"/>
            <a:ext cx="8219256" cy="33843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>
                <a:latin typeface="Cambria Math" pitchFamily="18" charset="0"/>
                <a:ea typeface="Cambria Math" pitchFamily="18" charset="0"/>
              </a:rPr>
              <a:t>Dobry estymator powinien spełniać warunki:</a:t>
            </a:r>
          </a:p>
          <a:p>
            <a:r>
              <a:rPr lang="pl-PL" b="1" dirty="0" smtClean="0">
                <a:latin typeface="Cambria Math" pitchFamily="18" charset="0"/>
                <a:ea typeface="Cambria Math" pitchFamily="18" charset="0"/>
              </a:rPr>
              <a:t>nieobciążoność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 – przy wielokrotnym powtarzaniu doświadczenia średnia z wartości estymatora jest równa szacowanemu doświadczeniu;</a:t>
            </a:r>
          </a:p>
          <a:p>
            <a:r>
              <a:rPr lang="pl-PL" b="1" dirty="0" smtClean="0">
                <a:latin typeface="Cambria Math" pitchFamily="18" charset="0"/>
                <a:ea typeface="Cambria Math" pitchFamily="18" charset="0"/>
              </a:rPr>
              <a:t>dostateczność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 – estymator zawiera wszystkie możliwe informacje na temat parametru zawarte w próbie;</a:t>
            </a:r>
          </a:p>
          <a:p>
            <a:r>
              <a:rPr lang="pl-PL" b="1" dirty="0" smtClean="0">
                <a:latin typeface="Cambria Math" pitchFamily="18" charset="0"/>
                <a:ea typeface="Cambria Math" pitchFamily="18" charset="0"/>
              </a:rPr>
              <a:t>efektywność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 – estymator ma najmniejszą możliwą wariancję, czyli jest stabilny;</a:t>
            </a:r>
          </a:p>
          <a:p>
            <a:r>
              <a:rPr lang="pl-PL" b="1" dirty="0" smtClean="0">
                <a:latin typeface="Cambria Math" pitchFamily="18" charset="0"/>
                <a:ea typeface="Cambria Math" pitchFamily="18" charset="0"/>
              </a:rPr>
              <a:t>zgodność</a:t>
            </a:r>
            <a:r>
              <a:rPr lang="pl-PL" dirty="0" smtClean="0">
                <a:latin typeface="Cambria Math" pitchFamily="18" charset="0"/>
                <a:ea typeface="Cambria Math" pitchFamily="18" charset="0"/>
              </a:rPr>
              <a:t> – ze zwiększeniem liczebności próby uzyskujemy coraz większe prawdopodobieństwo tego, że estymator będzie przyjmował wartości coraz bliższe szacowanym parametrom.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776" y="331809"/>
            <a:ext cx="8604448" cy="6194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7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4814" y="584684"/>
            <a:ext cx="8234373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7_2 - Kop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904" y="1736812"/>
            <a:ext cx="8572192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Analiza skupień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Technika pozwalająca wykrywać podobieństwa pomiędzy obiektami, która nie zakłada z góry żadnych informacji o liczbie oraz właściwościach grup.</a:t>
            </a:r>
            <a:br>
              <a:rPr lang="pl-PL" sz="2800" dirty="0" smtClean="0">
                <a:latin typeface="Cambria Math" pitchFamily="18" charset="0"/>
                <a:ea typeface="Cambria Math" pitchFamily="18" charset="0"/>
              </a:rPr>
            </a:br>
            <a:endParaRPr lang="pl-PL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Istnieją dwa jej główne rodzaje:</a:t>
            </a:r>
          </a:p>
          <a:p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metoda hierarchiczna;</a:t>
            </a:r>
          </a:p>
          <a:p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metoda </a:t>
            </a: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niehierarchiczna</a:t>
            </a:r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pl-PL" sz="28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Metoda hierarchiczna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 smtClean="0">
                <a:latin typeface="Cambria Math" pitchFamily="18" charset="0"/>
                <a:ea typeface="Cambria Math" pitchFamily="18" charset="0"/>
              </a:rPr>
              <a:t>Na początku każdy obiekt stanowi oddzielną grupę, </a:t>
            </a:r>
            <a:br>
              <a:rPr lang="pl-PL" sz="2400" dirty="0" smtClean="0">
                <a:latin typeface="Cambria Math" pitchFamily="18" charset="0"/>
                <a:ea typeface="Cambria Math" pitchFamily="18" charset="0"/>
              </a:rPr>
            </a:br>
            <a:r>
              <a:rPr lang="pl-PL" sz="2400" dirty="0" smtClean="0">
                <a:latin typeface="Cambria Math" pitchFamily="18" charset="0"/>
                <a:ea typeface="Cambria Math" pitchFamily="18" charset="0"/>
              </a:rPr>
              <a:t>w następnym kroku łączymy (aglomerujemy) dwa najbardziej podobne obiekty, postępujemy tak, aż połączymy wszystkie obiekty w jedno skupienie.</a:t>
            </a:r>
            <a:br>
              <a:rPr lang="pl-PL" sz="2400" dirty="0" smtClean="0">
                <a:latin typeface="Cambria Math" pitchFamily="18" charset="0"/>
                <a:ea typeface="Cambria Math" pitchFamily="18" charset="0"/>
              </a:rPr>
            </a:br>
            <a:endParaRPr lang="pl-PL" sz="24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pl-PL" sz="2400" dirty="0" smtClean="0">
                <a:latin typeface="Cambria Math" pitchFamily="18" charset="0"/>
                <a:ea typeface="Cambria Math" pitchFamily="18" charset="0"/>
              </a:rPr>
              <a:t>Graficzną ilustracją procesu łączenia (aglomeracji) jest dendrogram będący drzewem binarnym, którego węzły reprezentują skupienia, a liście pojedyncze obserwacje. Liście umieszczane są na poziomie zero, natomiast węzły na poziomie odpowiadającym mierze niepodobieństwa między skupieniami reprezentowanymi przez węzły potomki.</a:t>
            </a:r>
            <a:endParaRPr lang="pl-PL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Metoda niehierarchiczna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Grupowanie polega na wstępnym podziale populacji na z góry ustaloną liczbę k klas.</a:t>
            </a:r>
            <a:br>
              <a:rPr lang="pl-PL" sz="2800" dirty="0" smtClean="0">
                <a:latin typeface="Cambria Math" pitchFamily="18" charset="0"/>
                <a:ea typeface="Cambria Math" pitchFamily="18" charset="0"/>
              </a:rPr>
            </a:br>
            <a:endParaRPr lang="pl-PL" sz="2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pl-PL" sz="2800" dirty="0" smtClean="0">
                <a:latin typeface="Cambria Math" pitchFamily="18" charset="0"/>
                <a:ea typeface="Cambria Math" pitchFamily="18" charset="0"/>
              </a:rPr>
              <a:t>Następnie uzyskany podział jest poprawiany w ten sposób, że niektóre elementy są przenoszone do innych klas, tak aby uzyskać minimalną wariancję wewnątrz uzyskanych klas, a co za tym idzie maksymalną pomiędzy klasami</a:t>
            </a:r>
            <a:endParaRPr lang="pl-PL" sz="28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7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518" y="1664804"/>
            <a:ext cx="8936965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8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960" y="1520788"/>
            <a:ext cx="8772080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8_2 - Kop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618" y="1304764"/>
            <a:ext cx="8890764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Wielokrotna regresja liniowa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Symbol zastępczy zawartości 5" descr="w7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7056784" cy="53678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Cambria Math" pitchFamily="18" charset="0"/>
                <a:ea typeface="Cambria Math" pitchFamily="18" charset="0"/>
              </a:rPr>
              <a:t>Porównanie estymatorów obciążonych </a:t>
            </a:r>
            <a:br>
              <a:rPr lang="pl-PL" sz="3200" dirty="0" smtClean="0">
                <a:latin typeface="Cambria Math" pitchFamily="18" charset="0"/>
                <a:ea typeface="Cambria Math" pitchFamily="18" charset="0"/>
              </a:rPr>
            </a:br>
            <a:r>
              <a:rPr lang="pl-PL" sz="3200" dirty="0" smtClean="0">
                <a:latin typeface="Cambria Math" pitchFamily="18" charset="0"/>
                <a:ea typeface="Cambria Math" pitchFamily="18" charset="0"/>
              </a:rPr>
              <a:t>i nieobciążonych podstawowych charakterystyk danych</a:t>
            </a:r>
            <a:endParaRPr lang="pl-PL" sz="32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" name="Symbol zastępczy zawartości 9" descr="IMG_20140505_215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32" y="2564904"/>
            <a:ext cx="9118136" cy="2376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8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964" y="1340768"/>
            <a:ext cx="8740072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Literatura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W. Wołyński, wykłady z przedmiotu „Elementy statystyki”</a:t>
            </a:r>
          </a:p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T. Górecki, Podstawy statystyki z przykładami w R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2,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384" y="1304764"/>
            <a:ext cx="8743233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w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8659460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75656"/>
          <a:ext cx="8229600" cy="350668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114800"/>
                <a:gridCol w="4114800"/>
              </a:tblGrid>
              <a:tr h="87667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parametr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estymator nieobciążony</a:t>
                      </a:r>
                      <a:endParaRPr lang="pl-PL" dirty="0"/>
                    </a:p>
                  </a:txBody>
                  <a:tcPr anchor="ctr"/>
                </a:tc>
              </a:tr>
              <a:tr h="876672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</a:tr>
              <a:tr h="876672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</a:tr>
              <a:tr h="876672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Obraz 8" descr="mikro, sigma2 - Kop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645024"/>
            <a:ext cx="953390" cy="419492"/>
          </a:xfrm>
          <a:prstGeom prst="rect">
            <a:avLst/>
          </a:prstGeom>
        </p:spPr>
      </p:pic>
      <p:pic>
        <p:nvPicPr>
          <p:cNvPr id="10" name="Obraz 9" descr="sigma2 - Kop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581128"/>
            <a:ext cx="429139" cy="324238"/>
          </a:xfrm>
          <a:prstGeom prst="rect">
            <a:avLst/>
          </a:prstGeom>
        </p:spPr>
      </p:pic>
      <p:pic>
        <p:nvPicPr>
          <p:cNvPr id="11" name="Obraz 10" descr="lamb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708920"/>
            <a:ext cx="1391581" cy="686259"/>
          </a:xfrm>
          <a:prstGeom prst="rect">
            <a:avLst/>
          </a:prstGeom>
        </p:spPr>
      </p:pic>
      <p:pic>
        <p:nvPicPr>
          <p:cNvPr id="13" name="Obraz 12" descr="sigma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365104"/>
            <a:ext cx="3404504" cy="77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274" y="1448780"/>
            <a:ext cx="8387452" cy="3960440"/>
          </a:xfrm>
        </p:spPr>
      </p:pic>
      <p:sp>
        <p:nvSpPr>
          <p:cNvPr id="12" name="pole tekstowe 11"/>
          <p:cNvSpPr txBox="1"/>
          <p:nvPr/>
        </p:nvSpPr>
        <p:spPr>
          <a:xfrm>
            <a:off x="6156176" y="26369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mbria Math" pitchFamily="18" charset="0"/>
                <a:ea typeface="Cambria Math" pitchFamily="18" charset="0"/>
              </a:rPr>
              <a:t>parametry</a:t>
            </a:r>
            <a:endParaRPr lang="pl-PL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956376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_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364088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_</a:t>
            </a: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18" name="Łącznik prosty ze strzałką 17"/>
          <p:cNvCxnSpPr>
            <a:endCxn id="14" idx="2"/>
          </p:cNvCxnSpPr>
          <p:nvPr/>
        </p:nvCxnSpPr>
        <p:spPr>
          <a:xfrm flipH="1" flipV="1">
            <a:off x="5544108" y="2142148"/>
            <a:ext cx="684076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endCxn id="13" idx="2"/>
          </p:cNvCxnSpPr>
          <p:nvPr/>
        </p:nvCxnSpPr>
        <p:spPr>
          <a:xfrm flipV="1">
            <a:off x="7308304" y="2142148"/>
            <a:ext cx="828092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_2 - Kop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637" y="1304764"/>
            <a:ext cx="8944726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484</Words>
  <Application>Microsoft Office PowerPoint</Application>
  <PresentationFormat>Pokaz na ekranie (4:3)</PresentationFormat>
  <Paragraphs>76</Paragraphs>
  <Slides>41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Motyw pakietu Office</vt:lpstr>
      <vt:lpstr>ELEMENTY STATYSTYKI</vt:lpstr>
      <vt:lpstr>Slajd 2</vt:lpstr>
      <vt:lpstr>Co to jest i jakie cechy powinien posiadać dobry estymator?</vt:lpstr>
      <vt:lpstr>Porównanie estymatorów obciążonych  i nieobciążonych podstawowych charakterystyk danych</vt:lpstr>
      <vt:lpstr>Slajd 5</vt:lpstr>
      <vt:lpstr>Slajd 6</vt:lpstr>
      <vt:lpstr>Slajd 7</vt:lpstr>
      <vt:lpstr>Slajd 8</vt:lpstr>
      <vt:lpstr>Slajd 9</vt:lpstr>
      <vt:lpstr>Slajd 10</vt:lpstr>
      <vt:lpstr>Przykład:</vt:lpstr>
      <vt:lpstr>Slajd 12</vt:lpstr>
      <vt:lpstr>Slajd 13</vt:lpstr>
      <vt:lpstr>Poziom istotności</vt:lpstr>
      <vt:lpstr>Slajd 15</vt:lpstr>
      <vt:lpstr>Slajd 16</vt:lpstr>
      <vt:lpstr>Slajd 17</vt:lpstr>
      <vt:lpstr>p-wartość</vt:lpstr>
      <vt:lpstr>Slajd 19</vt:lpstr>
      <vt:lpstr>Slajd 20</vt:lpstr>
      <vt:lpstr>Slajd 21</vt:lpstr>
      <vt:lpstr>Sposób obliczenia p-wartości</vt:lpstr>
      <vt:lpstr>Slajd 23</vt:lpstr>
      <vt:lpstr>Slajd 24</vt:lpstr>
      <vt:lpstr>Slajd 25</vt:lpstr>
      <vt:lpstr>Test ANOVA</vt:lpstr>
      <vt:lpstr>Slajd 27</vt:lpstr>
      <vt:lpstr>Slajd 28</vt:lpstr>
      <vt:lpstr>Slajd 29</vt:lpstr>
      <vt:lpstr>Slajd 30</vt:lpstr>
      <vt:lpstr>Slajd 31</vt:lpstr>
      <vt:lpstr>Slajd 32</vt:lpstr>
      <vt:lpstr>Analiza skupień</vt:lpstr>
      <vt:lpstr>Metoda hierarchiczna</vt:lpstr>
      <vt:lpstr>Metoda niehierarchiczna</vt:lpstr>
      <vt:lpstr>Slajd 36</vt:lpstr>
      <vt:lpstr>Slajd 37</vt:lpstr>
      <vt:lpstr>Slajd 38</vt:lpstr>
      <vt:lpstr>Wielokrotna regresja liniowa</vt:lpstr>
      <vt:lpstr>Slajd 40</vt:lpstr>
      <vt:lpstr>Literatura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ELEMENTY STATYSTYKI</dc:title>
  <dc:creator>Beata</dc:creator>
  <cp:lastModifiedBy>Beata</cp:lastModifiedBy>
  <cp:revision>164</cp:revision>
  <dcterms:created xsi:type="dcterms:W3CDTF">2014-04-14T21:02:31Z</dcterms:created>
  <dcterms:modified xsi:type="dcterms:W3CDTF">2014-06-03T10:54:17Z</dcterms:modified>
</cp:coreProperties>
</file>