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2015-03-29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2015-03-29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2015-03-29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8206680" cy="2664296"/>
          </a:xfrm>
        </p:spPr>
        <p:txBody>
          <a:bodyPr>
            <a:normAutofit/>
          </a:bodyPr>
          <a:lstStyle/>
          <a:p>
            <a:r>
              <a:rPr lang="pl-PL" dirty="0" smtClean="0">
                <a:cs typeface="Arial" panose="020B0604020202020204" pitchFamily="34" charset="0"/>
              </a:rPr>
              <a:t>Modele matematyczne dostępnych na rynku form finansowania przedsiębiorstw i ich porównanie.</a:t>
            </a:r>
            <a:endParaRPr lang="pl-PL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FINANSOWANIE TYPU MEZZANINE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254888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TYP INWESTYCJI PRIVATE EQUITY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KOSZT UZYSKANIA KAPITAŁU NIŻSZY NIŻ PRZY VC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OMAWIANY TYP: </a:t>
            </a:r>
            <a:r>
              <a:rPr lang="pl-PL" i="1" dirty="0" smtClean="0"/>
              <a:t>ZNACZENIE WĘŻSZE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DODATNIE PRZEPŁYWY PIENIĘŻNE</a:t>
            </a:r>
          </a:p>
          <a:p>
            <a:pPr>
              <a:buFont typeface="Courier New" panose="02070309020205020404" pitchFamily="49" charset="0"/>
              <a:buChar char="o"/>
            </a:pPr>
            <a:endParaRPr lang="pl-PL" dirty="0"/>
          </a:p>
        </p:txBody>
      </p:sp>
      <p:sp>
        <p:nvSpPr>
          <p:cNvPr id="4" name="Przycisk akcji: Powrót 3">
            <a:hlinkClick r:id="rId2" action="ppaction://hlinksldjump" highlightClick="1"/>
          </p:cNvPr>
          <p:cNvSpPr/>
          <p:nvPr/>
        </p:nvSpPr>
        <p:spPr>
          <a:xfrm>
            <a:off x="8604448" y="6453336"/>
            <a:ext cx="288032" cy="28803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zycisk akcji: Dokument 4">
            <a:hlinkClick r:id="rId3" action="ppaction://hlinksldjump" highlightClick="1"/>
          </p:cNvPr>
          <p:cNvSpPr/>
          <p:nvPr/>
        </p:nvSpPr>
        <p:spPr>
          <a:xfrm>
            <a:off x="8172400" y="6453336"/>
            <a:ext cx="288032" cy="288032"/>
          </a:xfrm>
          <a:prstGeom prst="actionButton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2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500" dirty="0" smtClean="0"/>
              <a:t>ANIOŁ BIZNESU PRZYKŁAD: PORTAL </a:t>
            </a:r>
            <a:r>
              <a:rPr lang="pl-PL" sz="2500" b="1" dirty="0" smtClean="0"/>
              <a:t>STOLAT.PL</a:t>
            </a:r>
            <a:endParaRPr lang="pl-PL" sz="2500" b="1" dirty="0"/>
          </a:p>
        </p:txBody>
      </p:sp>
      <p:pic>
        <p:nvPicPr>
          <p:cNvPr id="1026" name="Picture 2" descr="C:\Users\user\Dropbox\Zrzuty ekranu\Zrzut ekranu 2015-03-29 17.43.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87640" cy="460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zycisk akcji: Powrót 5">
            <a:hlinkClick r:id="rId3" action="ppaction://hlinksldjump" highlightClick="1"/>
          </p:cNvPr>
          <p:cNvSpPr/>
          <p:nvPr/>
        </p:nvSpPr>
        <p:spPr>
          <a:xfrm>
            <a:off x="8604448" y="6453336"/>
            <a:ext cx="288032" cy="28803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4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500" dirty="0" smtClean="0"/>
              <a:t>PRIVATE EQUAITY PRZYKŁAD: </a:t>
            </a:r>
            <a:r>
              <a:rPr lang="pl-PL" sz="2500" b="1" dirty="0" smtClean="0"/>
              <a:t>BANKIER.PL SA</a:t>
            </a:r>
            <a:endParaRPr lang="pl-PL" sz="2500" b="1" dirty="0"/>
          </a:p>
        </p:txBody>
      </p:sp>
      <p:pic>
        <p:nvPicPr>
          <p:cNvPr id="2050" name="Picture 2" descr="C:\Users\user\Dropbox\Zrzuty ekranu\Zrzut ekranu 2015-03-29 17.48.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68760"/>
            <a:ext cx="806960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zycisk akcji: Powrót 5">
            <a:hlinkClick r:id="rId3" action="ppaction://hlinksldjump" highlightClick="1"/>
          </p:cNvPr>
          <p:cNvSpPr/>
          <p:nvPr/>
        </p:nvSpPr>
        <p:spPr>
          <a:xfrm>
            <a:off x="8604448" y="6453336"/>
            <a:ext cx="288032" cy="28803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5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500" dirty="0" smtClean="0"/>
              <a:t>MEZZANINE PRZYKŁAD: </a:t>
            </a:r>
            <a:r>
              <a:rPr lang="pl-PL" sz="2500" b="1" dirty="0" smtClean="0"/>
              <a:t>SOLARIS BUS&amp;COACH SA</a:t>
            </a:r>
            <a:endParaRPr lang="pl-PL" sz="2500" b="1" dirty="0"/>
          </a:p>
        </p:txBody>
      </p:sp>
      <p:pic>
        <p:nvPicPr>
          <p:cNvPr id="3074" name="Picture 2" descr="C:\Users\user\Dropbox\Zrzuty ekranu\Zrzut ekranu 2015-03-29 17.53.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0" y="1531601"/>
            <a:ext cx="8166176" cy="45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zycisk akcji: Powrót 5">
            <a:hlinkClick r:id="rId3" action="ppaction://hlinksldjump" highlightClick="1"/>
          </p:cNvPr>
          <p:cNvSpPr/>
          <p:nvPr/>
        </p:nvSpPr>
        <p:spPr>
          <a:xfrm>
            <a:off x="8604448" y="6453336"/>
            <a:ext cx="288032" cy="28803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8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pl-PL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Literatura: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arenBoth"/>
            </a:pPr>
            <a:r>
              <a:rPr lang="pl-PL" sz="2200" dirty="0" smtClean="0"/>
              <a:t>Praca zbiorowa pod red. M. Panfil, </a:t>
            </a:r>
            <a:r>
              <a:rPr lang="pl-PL" sz="2200" i="1" dirty="0" smtClean="0"/>
              <a:t>Finansowanie rozwoju przedsiębiorstwa</a:t>
            </a:r>
            <a:r>
              <a:rPr lang="pl-PL" sz="2200" dirty="0" smtClean="0"/>
              <a:t>, Warszawa, 2008, wyd. </a:t>
            </a:r>
            <a:r>
              <a:rPr lang="pl-PL" sz="2200" dirty="0" err="1" smtClean="0"/>
              <a:t>Difin</a:t>
            </a:r>
            <a:r>
              <a:rPr lang="pl-PL" sz="2200" dirty="0" smtClean="0"/>
              <a:t> </a:t>
            </a:r>
          </a:p>
          <a:p>
            <a:pPr marL="514350" indent="-514350" algn="just">
              <a:buAutoNum type="arabicParenBoth"/>
            </a:pPr>
            <a:r>
              <a:rPr lang="pl-PL" sz="2200" dirty="0" smtClean="0"/>
              <a:t>W. Bień, </a:t>
            </a:r>
            <a:r>
              <a:rPr lang="pl-PL" sz="2200" i="1" dirty="0" smtClean="0"/>
              <a:t>Zarządzanie finansami przedsiębiorstwa</a:t>
            </a:r>
            <a:r>
              <a:rPr lang="pl-PL" sz="2200" dirty="0" smtClean="0"/>
              <a:t>, Warszawa, 2008, wyd. </a:t>
            </a:r>
            <a:r>
              <a:rPr lang="pl-PL" sz="2200" dirty="0" err="1" smtClean="0"/>
              <a:t>Difin</a:t>
            </a:r>
            <a:endParaRPr lang="pl-PL" sz="2200" dirty="0" smtClean="0"/>
          </a:p>
          <a:p>
            <a:pPr marL="514350" indent="-514350" algn="just">
              <a:buAutoNum type="arabicParenBoth"/>
            </a:pPr>
            <a:r>
              <a:rPr lang="pl-PL" sz="2200" dirty="0" smtClean="0"/>
              <a:t>A. </a:t>
            </a:r>
            <a:r>
              <a:rPr lang="pl-PL" sz="2200" dirty="0" err="1" smtClean="0"/>
              <a:t>Duliniec</a:t>
            </a:r>
            <a:r>
              <a:rPr lang="pl-PL" sz="2200" dirty="0" smtClean="0"/>
              <a:t>, </a:t>
            </a:r>
            <a:r>
              <a:rPr lang="pl-PL" sz="2200" i="1" dirty="0" smtClean="0"/>
              <a:t>Finansowanie przedsiębiorstwa</a:t>
            </a:r>
            <a:r>
              <a:rPr lang="pl-PL" sz="2200" dirty="0" smtClean="0"/>
              <a:t>, Warszawa, 2007,</a:t>
            </a:r>
            <a:br>
              <a:rPr lang="pl-PL" sz="2200" dirty="0" smtClean="0"/>
            </a:br>
            <a:r>
              <a:rPr lang="pl-PL" sz="2200" dirty="0" smtClean="0"/>
              <a:t>wyd. Polskie Wydawnictwo Ekonomiczne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5538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944629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FORM FINANSOWANIA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226084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 FINANSOWANIE WŁASNE (WEWNĘTRZNE)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FINANSOWANIE OBCE (ZEWNĘTRZNE)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34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FINANSOWANIE WŁASNE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9227368" cy="45259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POZYSKANIE </a:t>
            </a:r>
            <a:r>
              <a:rPr lang="pl-PL" dirty="0" smtClean="0"/>
              <a:t>ANIOŁA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BIZNESU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PRIVATE EQUITY </a:t>
            </a:r>
            <a:b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(SZCZEGÓLNY PRZYPADEK VENTURE CAPITAL)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PUBLICZNA EMISJA AKCJI I AKCJE UPRZYWILEJOWANE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REFINANSOWANIE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Przycisk akcji: Informacje 3">
            <a:hlinkClick r:id="rId2" action="ppaction://hlinksldjump" highlightClick="1"/>
          </p:cNvPr>
          <p:cNvSpPr/>
          <p:nvPr/>
        </p:nvSpPr>
        <p:spPr>
          <a:xfrm>
            <a:off x="8604448" y="1791575"/>
            <a:ext cx="288032" cy="288032"/>
          </a:xfrm>
          <a:prstGeom prst="actionButtonInformati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rzycisk akcji: Informacje 4">
            <a:hlinkClick r:id="rId3" action="ppaction://hlinksldjump" highlightClick="1"/>
          </p:cNvPr>
          <p:cNvSpPr/>
          <p:nvPr/>
        </p:nvSpPr>
        <p:spPr>
          <a:xfrm>
            <a:off x="8604448" y="2348880"/>
            <a:ext cx="288032" cy="288032"/>
          </a:xfrm>
          <a:prstGeom prst="actionButtonInformati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rzycisk akcji: Informacje 5">
            <a:hlinkClick r:id="rId4" action="ppaction://hlinksldjump" highlightClick="1"/>
          </p:cNvPr>
          <p:cNvSpPr/>
          <p:nvPr/>
        </p:nvSpPr>
        <p:spPr>
          <a:xfrm>
            <a:off x="8604448" y="3429000"/>
            <a:ext cx="288032" cy="288032"/>
          </a:xfrm>
          <a:prstGeom prst="actionButtonInformati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5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FINANSOWANIE OBCE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FUNDUSZE POŻYCZKOWE I KREDYT OBROTOWY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LEASING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FINANSOWANIE TYPU MEZZANINE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KREDYTY SZERZEJ</a:t>
            </a:r>
            <a:endParaRPr lang="pl-PL" dirty="0"/>
          </a:p>
        </p:txBody>
      </p:sp>
      <p:sp>
        <p:nvSpPr>
          <p:cNvPr id="4" name="Przycisk akcji: Informacje 3">
            <a:hlinkClick r:id="rId2" action="ppaction://hlinksldjump" highlightClick="1"/>
          </p:cNvPr>
          <p:cNvSpPr/>
          <p:nvPr/>
        </p:nvSpPr>
        <p:spPr>
          <a:xfrm>
            <a:off x="8748464" y="1702977"/>
            <a:ext cx="288032" cy="288032"/>
          </a:xfrm>
          <a:prstGeom prst="actionButtonInformati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rzycisk akcji: Informacje 4">
            <a:hlinkClick r:id="rId3" action="ppaction://hlinksldjump" highlightClick="1"/>
          </p:cNvPr>
          <p:cNvSpPr/>
          <p:nvPr/>
        </p:nvSpPr>
        <p:spPr>
          <a:xfrm>
            <a:off x="8748464" y="2276872"/>
            <a:ext cx="288032" cy="288032"/>
          </a:xfrm>
          <a:prstGeom prst="actionButtonInformati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rzycisk akcji: Informacje 5">
            <a:hlinkClick r:id="rId4" action="ppaction://hlinksldjump" highlightClick="1"/>
          </p:cNvPr>
          <p:cNvSpPr/>
          <p:nvPr/>
        </p:nvSpPr>
        <p:spPr>
          <a:xfrm>
            <a:off x="8748464" y="2924944"/>
            <a:ext cx="288032" cy="288032"/>
          </a:xfrm>
          <a:prstGeom prst="actionButtonInformati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Przycisk akcji: niestandardowy 7">
            <a:hlinkClick r:id="" action="ppaction://hlinkshowjump?jump=lastslide" highlightClick="1"/>
          </p:cNvPr>
          <p:cNvSpPr/>
          <p:nvPr/>
        </p:nvSpPr>
        <p:spPr>
          <a:xfrm>
            <a:off x="8740855" y="6381328"/>
            <a:ext cx="288032" cy="288032"/>
          </a:xfrm>
          <a:prstGeom prst="actionButtonBlank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5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POZYSKANIE ANIOŁA BIZNESU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47687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WARTOŚĆ PROJEKTU 50 TYS. – 5 MLN,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DEZINWESTYCJA: INWESTOR BRANŻOWY LUB FUNDUSZ VC,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OCZEKIWANIA ZWROTU POWYŻEJ 30%</a:t>
            </a:r>
            <a:endParaRPr lang="pl-PL" dirty="0"/>
          </a:p>
        </p:txBody>
      </p:sp>
      <p:sp>
        <p:nvSpPr>
          <p:cNvPr id="4" name="Przycisk akcji: Powrót 3">
            <a:hlinkClick r:id="rId2" action="ppaction://hlinksldjump" highlightClick="1"/>
          </p:cNvPr>
          <p:cNvSpPr/>
          <p:nvPr/>
        </p:nvSpPr>
        <p:spPr>
          <a:xfrm>
            <a:off x="8604448" y="6453336"/>
            <a:ext cx="288032" cy="28803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zycisk akcji: Dokument 4">
            <a:hlinkClick r:id="rId3" action="ppaction://hlinksldjump" highlightClick="1"/>
          </p:cNvPr>
          <p:cNvSpPr/>
          <p:nvPr/>
        </p:nvSpPr>
        <p:spPr>
          <a:xfrm>
            <a:off x="8172400" y="6453336"/>
            <a:ext cx="288032" cy="288032"/>
          </a:xfrm>
          <a:prstGeom prst="actionButton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8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EQUITY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11683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WARTOŚĆ PROJEKTU POWYŻEJ 1 MLN,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DEZINWESTYCJA: WPROWADZENIE NA GIEŁDĘ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OCZEKIWANIA ZWROTU NA POZIOMIE 25-30%</a:t>
            </a:r>
          </a:p>
          <a:p>
            <a:pPr>
              <a:buFont typeface="Courier New" panose="02070309020205020404" pitchFamily="49" charset="0"/>
              <a:buChar char="o"/>
            </a:pPr>
            <a:endParaRPr lang="pl-PL" dirty="0"/>
          </a:p>
        </p:txBody>
      </p:sp>
      <p:grpSp>
        <p:nvGrpSpPr>
          <p:cNvPr id="19" name="Grupa 18"/>
          <p:cNvGrpSpPr/>
          <p:nvPr/>
        </p:nvGrpSpPr>
        <p:grpSpPr>
          <a:xfrm>
            <a:off x="827584" y="3933056"/>
            <a:ext cx="7344816" cy="2365231"/>
            <a:chOff x="1115616" y="3933056"/>
            <a:chExt cx="7344816" cy="2365231"/>
          </a:xfrm>
        </p:grpSpPr>
        <p:sp>
          <p:nvSpPr>
            <p:cNvPr id="16" name="pole tekstowe 15"/>
            <p:cNvSpPr txBox="1"/>
            <p:nvPr/>
          </p:nvSpPr>
          <p:spPr>
            <a:xfrm>
              <a:off x="1115616" y="3933056"/>
              <a:ext cx="7344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/>
                <a:t>Rys. 1. Fazy rozwoju spółek – przedmiotu inwestycji </a:t>
              </a:r>
              <a:r>
                <a:rPr lang="pl-PL" b="1" dirty="0" err="1" smtClean="0"/>
                <a:t>private</a:t>
              </a:r>
              <a:r>
                <a:rPr lang="pl-PL" b="1" dirty="0" smtClean="0"/>
                <a:t> equity</a:t>
              </a:r>
              <a:endParaRPr lang="pl-PL" b="1" dirty="0"/>
            </a:p>
          </p:txBody>
        </p:sp>
        <p:grpSp>
          <p:nvGrpSpPr>
            <p:cNvPr id="18" name="Grupa 17"/>
            <p:cNvGrpSpPr/>
            <p:nvPr/>
          </p:nvGrpSpPr>
          <p:grpSpPr>
            <a:xfrm>
              <a:off x="1115616" y="4390465"/>
              <a:ext cx="7344816" cy="1907822"/>
              <a:chOff x="1115616" y="4390465"/>
              <a:chExt cx="7344816" cy="1907822"/>
            </a:xfrm>
          </p:grpSpPr>
          <p:sp>
            <p:nvSpPr>
              <p:cNvPr id="4" name="Prostokąt 3"/>
              <p:cNvSpPr/>
              <p:nvPr/>
            </p:nvSpPr>
            <p:spPr>
              <a:xfrm>
                <a:off x="1115616" y="4390465"/>
                <a:ext cx="1296144" cy="10081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 4"/>
              <p:cNvSpPr/>
              <p:nvPr/>
            </p:nvSpPr>
            <p:spPr>
              <a:xfrm>
                <a:off x="2627784" y="4399624"/>
                <a:ext cx="1296144" cy="10081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" name="Prostokąt 5"/>
              <p:cNvSpPr/>
              <p:nvPr/>
            </p:nvSpPr>
            <p:spPr>
              <a:xfrm>
                <a:off x="4139952" y="4399624"/>
                <a:ext cx="1296144" cy="10081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" name="Prostokąt 6"/>
              <p:cNvSpPr/>
              <p:nvPr/>
            </p:nvSpPr>
            <p:spPr>
              <a:xfrm>
                <a:off x="5652120" y="4390465"/>
                <a:ext cx="1296144" cy="10081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" name="Prostokąt 7"/>
              <p:cNvSpPr/>
              <p:nvPr/>
            </p:nvSpPr>
            <p:spPr>
              <a:xfrm>
                <a:off x="7164288" y="4390465"/>
                <a:ext cx="1296144" cy="10081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0" name="Łącznik prosty ze strzałką 9"/>
              <p:cNvCxnSpPr/>
              <p:nvPr/>
            </p:nvCxnSpPr>
            <p:spPr>
              <a:xfrm>
                <a:off x="1115616" y="5805264"/>
                <a:ext cx="734481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pole tekstowe 10"/>
              <p:cNvSpPr txBox="1"/>
              <p:nvPr/>
            </p:nvSpPr>
            <p:spPr>
              <a:xfrm>
                <a:off x="1115616" y="4694009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ZASIEW</a:t>
                </a:r>
                <a:endParaRPr lang="pl-PL" dirty="0"/>
              </a:p>
            </p:txBody>
          </p:sp>
          <p:sp>
            <p:nvSpPr>
              <p:cNvPr id="12" name="pole tekstowe 11"/>
              <p:cNvSpPr txBox="1"/>
              <p:nvPr/>
            </p:nvSpPr>
            <p:spPr>
              <a:xfrm>
                <a:off x="2627784" y="4709855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START</a:t>
                </a:r>
                <a:endParaRPr lang="pl-PL" dirty="0"/>
              </a:p>
            </p:txBody>
          </p:sp>
          <p:sp>
            <p:nvSpPr>
              <p:cNvPr id="13" name="pole tekstowe 12"/>
              <p:cNvSpPr txBox="1"/>
              <p:nvPr/>
            </p:nvSpPr>
            <p:spPr>
              <a:xfrm>
                <a:off x="4139952" y="4694009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EKSPANSJA</a:t>
                </a:r>
                <a:endParaRPr lang="pl-PL" dirty="0"/>
              </a:p>
            </p:txBody>
          </p:sp>
          <p:sp>
            <p:nvSpPr>
              <p:cNvPr id="14" name="pole tekstowe 13"/>
              <p:cNvSpPr txBox="1"/>
              <p:nvPr/>
            </p:nvSpPr>
            <p:spPr>
              <a:xfrm>
                <a:off x="5652120" y="4580514"/>
                <a:ext cx="1296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KAPITAŁ NA REFINANS.</a:t>
                </a:r>
                <a:endParaRPr lang="pl-PL" dirty="0"/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7164288" y="4694009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 smtClean="0"/>
                  <a:t>WYKUPY</a:t>
                </a:r>
                <a:endParaRPr lang="pl-PL" dirty="0"/>
              </a:p>
            </p:txBody>
          </p:sp>
          <p:sp>
            <p:nvSpPr>
              <p:cNvPr id="17" name="pole tekstowe 16"/>
              <p:cNvSpPr txBox="1"/>
              <p:nvPr/>
            </p:nvSpPr>
            <p:spPr>
              <a:xfrm>
                <a:off x="1115616" y="6021288"/>
                <a:ext cx="72728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200" b="1" dirty="0" smtClean="0"/>
                  <a:t>Źródło: A. Bance, </a:t>
                </a:r>
                <a:r>
                  <a:rPr lang="pl-PL" sz="1200" b="1" dirty="0" err="1" smtClean="0"/>
                  <a:t>Why</a:t>
                </a:r>
                <a:r>
                  <a:rPr lang="pl-PL" sz="1200" b="1" dirty="0" smtClean="0"/>
                  <a:t> and </a:t>
                </a:r>
                <a:r>
                  <a:rPr lang="pl-PL" sz="1200" b="1" dirty="0" err="1" smtClean="0"/>
                  <a:t>how</a:t>
                </a:r>
                <a:r>
                  <a:rPr lang="pl-PL" sz="1200" b="1" dirty="0" smtClean="0"/>
                  <a:t> to </a:t>
                </a:r>
                <a:r>
                  <a:rPr lang="pl-PL" sz="1200" b="1" dirty="0" err="1" smtClean="0"/>
                  <a:t>invest</a:t>
                </a:r>
                <a:r>
                  <a:rPr lang="pl-PL" sz="1200" b="1" dirty="0" smtClean="0"/>
                  <a:t> in </a:t>
                </a:r>
                <a:r>
                  <a:rPr lang="pl-PL" sz="1200" b="1" dirty="0" err="1" smtClean="0"/>
                  <a:t>private</a:t>
                </a:r>
                <a:r>
                  <a:rPr lang="pl-PL" sz="1200" b="1" dirty="0" smtClean="0"/>
                  <a:t> equity, s. 2</a:t>
                </a:r>
                <a:endParaRPr lang="pl-PL" sz="1200" b="1" dirty="0"/>
              </a:p>
            </p:txBody>
          </p:sp>
        </p:grpSp>
      </p:grpSp>
      <p:sp>
        <p:nvSpPr>
          <p:cNvPr id="20" name="Przycisk akcji: Powrót 19">
            <a:hlinkClick r:id="rId2" action="ppaction://hlinksldjump" highlightClick="1"/>
          </p:cNvPr>
          <p:cNvSpPr/>
          <p:nvPr/>
        </p:nvSpPr>
        <p:spPr>
          <a:xfrm>
            <a:off x="8604448" y="6453336"/>
            <a:ext cx="288032" cy="28803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zycisk akcji: Dokument 20">
            <a:hlinkClick r:id="rId3" action="ppaction://hlinksldjump" highlightClick="1"/>
          </p:cNvPr>
          <p:cNvSpPr/>
          <p:nvPr/>
        </p:nvSpPr>
        <p:spPr>
          <a:xfrm>
            <a:off x="8172400" y="6453336"/>
            <a:ext cx="288032" cy="288032"/>
          </a:xfrm>
          <a:prstGeom prst="actionButton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PUBLICZNA EMISJA AKCJI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139675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SPÓŁKA AKCYJNA LUB KOMANDYTOWO-AKCYJNA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DOBRE WYNIKI FINANSOWE</a:t>
            </a: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09600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AKCJE UPRZYWILEJOWANE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09600" y="4437112"/>
            <a:ext cx="8686800" cy="1396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dirty="0" smtClean="0"/>
              <a:t>DODATKOWE PRAWA: DYWIDENDA, GŁOS, PIERWSZEŃSTWO PRZY PODZIALE MAJĄTKU, INNE</a:t>
            </a:r>
          </a:p>
        </p:txBody>
      </p:sp>
      <p:sp>
        <p:nvSpPr>
          <p:cNvPr id="6" name="Przycisk akcji: Powrót 5">
            <a:hlinkClick r:id="rId2" action="ppaction://hlinksldjump" highlightClick="1"/>
          </p:cNvPr>
          <p:cNvSpPr/>
          <p:nvPr/>
        </p:nvSpPr>
        <p:spPr>
          <a:xfrm>
            <a:off x="8604448" y="6453336"/>
            <a:ext cx="288032" cy="28803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0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FUNDUSZE POŻYCZKOWE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DOSTĘPNE NIEMALŻE OD POCZATKU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NISKIE  KWOTY, PORĘCZENIE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MAŁO FORMALNOŚCI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03773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KREDYT OBROTOWY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03773" y="4754563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DOSTĘPNE PO CO NAJMNIEJ KILKU MIESIĄCACH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WYŻSZE  KWOTY, ZABEZPIECZENIE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HISTORIA KREDYTOWA</a:t>
            </a:r>
            <a:endParaRPr lang="pl-PL" dirty="0"/>
          </a:p>
        </p:txBody>
      </p:sp>
      <p:sp>
        <p:nvSpPr>
          <p:cNvPr id="7" name="Przycisk akcji: Powrót 6">
            <a:hlinkClick r:id="rId2" action="ppaction://hlinksldjump" highlightClick="1"/>
          </p:cNvPr>
          <p:cNvSpPr/>
          <p:nvPr/>
        </p:nvSpPr>
        <p:spPr>
          <a:xfrm>
            <a:off x="8604448" y="6453336"/>
            <a:ext cx="288032" cy="28803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7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LEASING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044824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BEZPOŚREDNI LUB POŚREDNI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KOSZTY NIŻSZE OD BANKOWYCH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DODATKOWE USŁUGI „W PAKIECIE”</a:t>
            </a:r>
          </a:p>
        </p:txBody>
      </p:sp>
      <p:sp>
        <p:nvSpPr>
          <p:cNvPr id="4" name="Przycisk akcji: Powrót 3">
            <a:hlinkClick r:id="rId2" action="ppaction://hlinksldjump" highlightClick="1"/>
          </p:cNvPr>
          <p:cNvSpPr/>
          <p:nvPr/>
        </p:nvSpPr>
        <p:spPr>
          <a:xfrm>
            <a:off x="8604448" y="6453336"/>
            <a:ext cx="288032" cy="288032"/>
          </a:xfrm>
          <a:prstGeom prst="actionButtonRetur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3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281</Words>
  <Application>Microsoft Office PowerPoint</Application>
  <PresentationFormat>Pokaz na ekranie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Modele matematyczne dostępnych na rynku form finansowania przedsiębiorstw i ich porównanie.</vt:lpstr>
      <vt:lpstr>PODZIAŁ FORM FINANSOWANIA</vt:lpstr>
      <vt:lpstr>FINANSOWANIE WŁASNE</vt:lpstr>
      <vt:lpstr>FINANSOWANIE OBCE</vt:lpstr>
      <vt:lpstr>POZYSKANIE ANIOŁA BIZNESU</vt:lpstr>
      <vt:lpstr>PRIVATE EQUITY</vt:lpstr>
      <vt:lpstr>PUBLICZNA EMISJA AKCJI</vt:lpstr>
      <vt:lpstr>FUNDUSZE POŻYCZKOWE</vt:lpstr>
      <vt:lpstr>LEASING</vt:lpstr>
      <vt:lpstr>FINANSOWANIE TYPU MEZZANINE</vt:lpstr>
      <vt:lpstr>ANIOŁ BIZNESU PRZYKŁAD: PORTAL STOLAT.PL</vt:lpstr>
      <vt:lpstr>PRIVATE EQUAITY PRZYKŁAD: BANKIER.PL SA</vt:lpstr>
      <vt:lpstr>MEZZANINE PRZYKŁAD: SOLARIS BUS&amp;COACH SA</vt:lpstr>
      <vt:lpstr>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 matematyczne dostępnych na rynku form finansowania przedsiębiorstw i ich porównanie.</dc:title>
  <dc:creator>Patrycja Kogut</dc:creator>
  <cp:lastModifiedBy>Patrycja Kogut</cp:lastModifiedBy>
  <cp:revision>26</cp:revision>
  <dcterms:created xsi:type="dcterms:W3CDTF">2015-03-29T14:38:21Z</dcterms:created>
  <dcterms:modified xsi:type="dcterms:W3CDTF">2015-03-29T18:36:56Z</dcterms:modified>
</cp:coreProperties>
</file>