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0" r:id="rId3"/>
    <p:sldId id="281" r:id="rId4"/>
    <p:sldId id="282" r:id="rId5"/>
    <p:sldId id="257" r:id="rId6"/>
    <p:sldId id="283" r:id="rId7"/>
    <p:sldId id="284" r:id="rId8"/>
    <p:sldId id="288" r:id="rId9"/>
    <p:sldId id="289" r:id="rId10"/>
    <p:sldId id="287" r:id="rId11"/>
    <p:sldId id="285" r:id="rId12"/>
    <p:sldId id="286" r:id="rId13"/>
    <p:sldId id="260" r:id="rId14"/>
    <p:sldId id="258" r:id="rId15"/>
    <p:sldId id="259" r:id="rId16"/>
    <p:sldId id="261" r:id="rId17"/>
    <p:sldId id="263" r:id="rId18"/>
    <p:sldId id="264" r:id="rId19"/>
    <p:sldId id="265" r:id="rId20"/>
    <p:sldId id="262" r:id="rId21"/>
    <p:sldId id="267" r:id="rId22"/>
    <p:sldId id="268" r:id="rId23"/>
    <p:sldId id="269" r:id="rId24"/>
    <p:sldId id="270" r:id="rId25"/>
    <p:sldId id="271" r:id="rId26"/>
    <p:sldId id="272" r:id="rId27"/>
    <p:sldId id="273" r:id="rId28"/>
    <p:sldId id="274" r:id="rId29"/>
    <p:sldId id="275" r:id="rId30"/>
    <p:sldId id="276" r:id="rId31"/>
    <p:sldId id="278" r:id="rId32"/>
    <p:sldId id="279" r:id="rId3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965"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D006F-D6CE-4424-8D6E-DEDDE90BFDB8}" type="datetimeFigureOut">
              <a:rPr lang="pl-PL" smtClean="0"/>
              <a:t>2015-03-15</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488296-9B2A-4CCE-8A0D-B716DF985192}" type="slidenum">
              <a:rPr lang="pl-PL" smtClean="0"/>
              <a:t>‹#›</a:t>
            </a:fld>
            <a:endParaRPr lang="pl-PL"/>
          </a:p>
        </p:txBody>
      </p:sp>
    </p:spTree>
    <p:extLst>
      <p:ext uri="{BB962C8B-B14F-4D97-AF65-F5344CB8AC3E}">
        <p14:creationId xmlns:p14="http://schemas.microsoft.com/office/powerpoint/2010/main" val="58216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E8488296-9B2A-4CCE-8A0D-B716DF985192}" type="slidenum">
              <a:rPr lang="pl-PL" smtClean="0"/>
              <a:t>17</a:t>
            </a:fld>
            <a:endParaRPr lang="pl-PL"/>
          </a:p>
        </p:txBody>
      </p:sp>
    </p:spTree>
    <p:extLst>
      <p:ext uri="{BB962C8B-B14F-4D97-AF65-F5344CB8AC3E}">
        <p14:creationId xmlns:p14="http://schemas.microsoft.com/office/powerpoint/2010/main" val="3761697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l-P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l-PL"/>
          </a:p>
        </p:txBody>
      </p:sp>
      <p:sp>
        <p:nvSpPr>
          <p:cNvPr id="4" name="Date Placeholder 3"/>
          <p:cNvSpPr>
            <a:spLocks noGrp="1"/>
          </p:cNvSpPr>
          <p:nvPr>
            <p:ph type="dt" sz="half" idx="10"/>
          </p:nvPr>
        </p:nvSpPr>
        <p:spPr/>
        <p:txBody>
          <a:bodyPr/>
          <a:lstStyle/>
          <a:p>
            <a:fld id="{1FCC2E41-08BD-45FF-B14E-2FBCAE5D0B44}" type="datetimeFigureOut">
              <a:rPr lang="pl-PL" smtClean="0"/>
              <a:t>2015-03-15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98F1A0D-3870-4362-9D2B-D0F6198680CD}" type="slidenum">
              <a:rPr lang="pl-PL" smtClean="0"/>
              <a:t>‹#›</a:t>
            </a:fld>
            <a:endParaRPr lang="pl-PL"/>
          </a:p>
        </p:txBody>
      </p:sp>
    </p:spTree>
    <p:extLst>
      <p:ext uri="{BB962C8B-B14F-4D97-AF65-F5344CB8AC3E}">
        <p14:creationId xmlns:p14="http://schemas.microsoft.com/office/powerpoint/2010/main" val="4277055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1FCC2E41-08BD-45FF-B14E-2FBCAE5D0B44}" type="datetimeFigureOut">
              <a:rPr lang="pl-PL" smtClean="0"/>
              <a:t>2015-03-15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98F1A0D-3870-4362-9D2B-D0F6198680CD}" type="slidenum">
              <a:rPr lang="pl-PL" smtClean="0"/>
              <a:t>‹#›</a:t>
            </a:fld>
            <a:endParaRPr lang="pl-PL"/>
          </a:p>
        </p:txBody>
      </p:sp>
    </p:spTree>
    <p:extLst>
      <p:ext uri="{BB962C8B-B14F-4D97-AF65-F5344CB8AC3E}">
        <p14:creationId xmlns:p14="http://schemas.microsoft.com/office/powerpoint/2010/main" val="69569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l-P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1FCC2E41-08BD-45FF-B14E-2FBCAE5D0B44}" type="datetimeFigureOut">
              <a:rPr lang="pl-PL" smtClean="0"/>
              <a:t>2015-03-15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98F1A0D-3870-4362-9D2B-D0F6198680CD}" type="slidenum">
              <a:rPr lang="pl-PL" smtClean="0"/>
              <a:t>‹#›</a:t>
            </a:fld>
            <a:endParaRPr lang="pl-PL"/>
          </a:p>
        </p:txBody>
      </p:sp>
    </p:spTree>
    <p:extLst>
      <p:ext uri="{BB962C8B-B14F-4D97-AF65-F5344CB8AC3E}">
        <p14:creationId xmlns:p14="http://schemas.microsoft.com/office/powerpoint/2010/main" val="281830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1FCC2E41-08BD-45FF-B14E-2FBCAE5D0B44}" type="datetimeFigureOut">
              <a:rPr lang="pl-PL" smtClean="0"/>
              <a:t>2015-03-15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98F1A0D-3870-4362-9D2B-D0F6198680CD}" type="slidenum">
              <a:rPr lang="pl-PL" smtClean="0"/>
              <a:t>‹#›</a:t>
            </a:fld>
            <a:endParaRPr lang="pl-PL"/>
          </a:p>
        </p:txBody>
      </p:sp>
    </p:spTree>
    <p:extLst>
      <p:ext uri="{BB962C8B-B14F-4D97-AF65-F5344CB8AC3E}">
        <p14:creationId xmlns:p14="http://schemas.microsoft.com/office/powerpoint/2010/main" val="218009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l-P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CC2E41-08BD-45FF-B14E-2FBCAE5D0B44}" type="datetimeFigureOut">
              <a:rPr lang="pl-PL" smtClean="0"/>
              <a:t>2015-03-15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98F1A0D-3870-4362-9D2B-D0F6198680CD}" type="slidenum">
              <a:rPr lang="pl-PL" smtClean="0"/>
              <a:t>‹#›</a:t>
            </a:fld>
            <a:endParaRPr lang="pl-PL"/>
          </a:p>
        </p:txBody>
      </p:sp>
    </p:spTree>
    <p:extLst>
      <p:ext uri="{BB962C8B-B14F-4D97-AF65-F5344CB8AC3E}">
        <p14:creationId xmlns:p14="http://schemas.microsoft.com/office/powerpoint/2010/main" val="12082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Date Placeholder 4"/>
          <p:cNvSpPr>
            <a:spLocks noGrp="1"/>
          </p:cNvSpPr>
          <p:nvPr>
            <p:ph type="dt" sz="half" idx="10"/>
          </p:nvPr>
        </p:nvSpPr>
        <p:spPr/>
        <p:txBody>
          <a:bodyPr/>
          <a:lstStyle/>
          <a:p>
            <a:fld id="{1FCC2E41-08BD-45FF-B14E-2FBCAE5D0B44}" type="datetimeFigureOut">
              <a:rPr lang="pl-PL" smtClean="0"/>
              <a:t>2015-03-15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98F1A0D-3870-4362-9D2B-D0F6198680CD}" type="slidenum">
              <a:rPr lang="pl-PL" smtClean="0"/>
              <a:t>‹#›</a:t>
            </a:fld>
            <a:endParaRPr lang="pl-PL"/>
          </a:p>
        </p:txBody>
      </p:sp>
    </p:spTree>
    <p:extLst>
      <p:ext uri="{BB962C8B-B14F-4D97-AF65-F5344CB8AC3E}">
        <p14:creationId xmlns:p14="http://schemas.microsoft.com/office/powerpoint/2010/main" val="336250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l-P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7" name="Date Placeholder 6"/>
          <p:cNvSpPr>
            <a:spLocks noGrp="1"/>
          </p:cNvSpPr>
          <p:nvPr>
            <p:ph type="dt" sz="half" idx="10"/>
          </p:nvPr>
        </p:nvSpPr>
        <p:spPr/>
        <p:txBody>
          <a:bodyPr/>
          <a:lstStyle/>
          <a:p>
            <a:fld id="{1FCC2E41-08BD-45FF-B14E-2FBCAE5D0B44}" type="datetimeFigureOut">
              <a:rPr lang="pl-PL" smtClean="0"/>
              <a:t>2015-03-15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198F1A0D-3870-4362-9D2B-D0F6198680CD}" type="slidenum">
              <a:rPr lang="pl-PL" smtClean="0"/>
              <a:t>‹#›</a:t>
            </a:fld>
            <a:endParaRPr lang="pl-PL"/>
          </a:p>
        </p:txBody>
      </p:sp>
    </p:spTree>
    <p:extLst>
      <p:ext uri="{BB962C8B-B14F-4D97-AF65-F5344CB8AC3E}">
        <p14:creationId xmlns:p14="http://schemas.microsoft.com/office/powerpoint/2010/main" val="3813630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Date Placeholder 2"/>
          <p:cNvSpPr>
            <a:spLocks noGrp="1"/>
          </p:cNvSpPr>
          <p:nvPr>
            <p:ph type="dt" sz="half" idx="10"/>
          </p:nvPr>
        </p:nvSpPr>
        <p:spPr/>
        <p:txBody>
          <a:bodyPr/>
          <a:lstStyle/>
          <a:p>
            <a:fld id="{1FCC2E41-08BD-45FF-B14E-2FBCAE5D0B44}" type="datetimeFigureOut">
              <a:rPr lang="pl-PL" smtClean="0"/>
              <a:t>2015-03-15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198F1A0D-3870-4362-9D2B-D0F6198680CD}" type="slidenum">
              <a:rPr lang="pl-PL" smtClean="0"/>
              <a:t>‹#›</a:t>
            </a:fld>
            <a:endParaRPr lang="pl-PL"/>
          </a:p>
        </p:txBody>
      </p:sp>
    </p:spTree>
    <p:extLst>
      <p:ext uri="{BB962C8B-B14F-4D97-AF65-F5344CB8AC3E}">
        <p14:creationId xmlns:p14="http://schemas.microsoft.com/office/powerpoint/2010/main" val="834525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C2E41-08BD-45FF-B14E-2FBCAE5D0B44}" type="datetimeFigureOut">
              <a:rPr lang="pl-PL" smtClean="0"/>
              <a:t>2015-03-15</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198F1A0D-3870-4362-9D2B-D0F6198680CD}" type="slidenum">
              <a:rPr lang="pl-PL" smtClean="0"/>
              <a:t>‹#›</a:t>
            </a:fld>
            <a:endParaRPr lang="pl-PL"/>
          </a:p>
        </p:txBody>
      </p:sp>
    </p:spTree>
    <p:extLst>
      <p:ext uri="{BB962C8B-B14F-4D97-AF65-F5344CB8AC3E}">
        <p14:creationId xmlns:p14="http://schemas.microsoft.com/office/powerpoint/2010/main" val="4227298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l-P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CC2E41-08BD-45FF-B14E-2FBCAE5D0B44}" type="datetimeFigureOut">
              <a:rPr lang="pl-PL" smtClean="0"/>
              <a:t>2015-03-15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98F1A0D-3870-4362-9D2B-D0F6198680CD}" type="slidenum">
              <a:rPr lang="pl-PL" smtClean="0"/>
              <a:t>‹#›</a:t>
            </a:fld>
            <a:endParaRPr lang="pl-PL"/>
          </a:p>
        </p:txBody>
      </p:sp>
    </p:spTree>
    <p:extLst>
      <p:ext uri="{BB962C8B-B14F-4D97-AF65-F5344CB8AC3E}">
        <p14:creationId xmlns:p14="http://schemas.microsoft.com/office/powerpoint/2010/main" val="1034874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l-P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CC2E41-08BD-45FF-B14E-2FBCAE5D0B44}" type="datetimeFigureOut">
              <a:rPr lang="pl-PL" smtClean="0"/>
              <a:t>2015-03-15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98F1A0D-3870-4362-9D2B-D0F6198680CD}" type="slidenum">
              <a:rPr lang="pl-PL" smtClean="0"/>
              <a:t>‹#›</a:t>
            </a:fld>
            <a:endParaRPr lang="pl-PL"/>
          </a:p>
        </p:txBody>
      </p:sp>
    </p:spTree>
    <p:extLst>
      <p:ext uri="{BB962C8B-B14F-4D97-AF65-F5344CB8AC3E}">
        <p14:creationId xmlns:p14="http://schemas.microsoft.com/office/powerpoint/2010/main" val="421305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l-P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CC2E41-08BD-45FF-B14E-2FBCAE5D0B44}" type="datetimeFigureOut">
              <a:rPr lang="pl-PL" smtClean="0"/>
              <a:t>2015-03-15</a:t>
            </a:fld>
            <a:endParaRPr lang="pl-P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8F1A0D-3870-4362-9D2B-D0F6198680CD}" type="slidenum">
              <a:rPr lang="pl-PL" smtClean="0"/>
              <a:t>‹#›</a:t>
            </a:fld>
            <a:endParaRPr lang="pl-PL"/>
          </a:p>
        </p:txBody>
      </p:sp>
    </p:spTree>
    <p:extLst>
      <p:ext uri="{BB962C8B-B14F-4D97-AF65-F5344CB8AC3E}">
        <p14:creationId xmlns:p14="http://schemas.microsoft.com/office/powerpoint/2010/main" val="824242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hyperlink" Target="http://pl.wikipedia.org/w/index.php?title=PN-83/P55366&amp;action=edit&amp;redlink=1" TargetMode="External"/><Relationship Id="rId2" Type="http://schemas.openxmlformats.org/officeDocument/2006/relationships/hyperlink" Target="http://pl.wikipedia.org/wiki/Polska_Norm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l-PL" dirty="0" smtClean="0"/>
              <a:t>Jak pisać prace</a:t>
            </a:r>
            <a:endParaRPr lang="pl-PL" dirty="0"/>
          </a:p>
        </p:txBody>
      </p:sp>
      <p:sp>
        <p:nvSpPr>
          <p:cNvPr id="3" name="Subtitle 2"/>
          <p:cNvSpPr>
            <a:spLocks noGrp="1"/>
          </p:cNvSpPr>
          <p:nvPr>
            <p:ph type="subTitle" idx="1"/>
          </p:nvPr>
        </p:nvSpPr>
        <p:spPr/>
        <p:txBody>
          <a:bodyPr/>
          <a:lstStyle/>
          <a:p>
            <a:r>
              <a:rPr lang="pl-PL" dirty="0" smtClean="0"/>
              <a:t>Seminariu</a:t>
            </a:r>
            <a:r>
              <a:rPr lang="pl-PL" dirty="0" smtClean="0"/>
              <a:t>m licencjackie 2015</a:t>
            </a:r>
            <a:endParaRPr lang="pl-PL" dirty="0"/>
          </a:p>
        </p:txBody>
      </p:sp>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782014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Cytaty</a:t>
            </a:r>
            <a:endParaRPr lang="pl-PL" dirty="0"/>
          </a:p>
        </p:txBody>
      </p:sp>
      <p:sp>
        <p:nvSpPr>
          <p:cNvPr id="3" name="Symbol zastępczy zawartości 2"/>
          <p:cNvSpPr>
            <a:spLocks noGrp="1"/>
          </p:cNvSpPr>
          <p:nvPr>
            <p:ph idx="1"/>
          </p:nvPr>
        </p:nvSpPr>
        <p:spPr/>
        <p:txBody>
          <a:bodyPr/>
          <a:lstStyle/>
          <a:p>
            <a:r>
              <a:rPr lang="pl-PL" dirty="0" smtClean="0"/>
              <a:t>Cytujemy zawsze prace, które są w bibliografii</a:t>
            </a:r>
          </a:p>
          <a:p>
            <a:r>
              <a:rPr lang="pl-PL" dirty="0" smtClean="0"/>
              <a:t>Powołujemy się na pracę, przytaczając jedynie numer z bibliografii (w </a:t>
            </a:r>
            <a:r>
              <a:rPr lang="pl-PL" dirty="0" err="1" smtClean="0"/>
              <a:t>tex</a:t>
            </a:r>
            <a:r>
              <a:rPr lang="pl-PL" dirty="0" smtClean="0"/>
              <a:t>: \</a:t>
            </a:r>
            <a:r>
              <a:rPr lang="pl-PL" dirty="0" err="1" smtClean="0"/>
              <a:t>cite</a:t>
            </a:r>
            <a:r>
              <a:rPr lang="pl-PL" dirty="0" smtClean="0"/>
              <a:t>)</a:t>
            </a:r>
          </a:p>
          <a:p>
            <a:r>
              <a:rPr lang="pl-PL" dirty="0" smtClean="0"/>
              <a:t>Przeklejając tekst, umieszczamy na dole strony również odniesienie do strony</a:t>
            </a:r>
          </a:p>
          <a:p>
            <a:r>
              <a:rPr lang="pl-PL" dirty="0" smtClean="0"/>
              <a:t>Cytaty bezosobowe kursywą</a:t>
            </a:r>
          </a:p>
          <a:p>
            <a:r>
              <a:rPr lang="pl-PL" dirty="0" smtClean="0"/>
              <a:t>Cytaty osobowe w cudzysłowach</a:t>
            </a:r>
          </a:p>
          <a:p>
            <a:r>
              <a:rPr lang="pl-PL" dirty="0" smtClean="0"/>
              <a:t>Nie tłumaczymy tytułów prac</a:t>
            </a:r>
          </a:p>
        </p:txBody>
      </p:sp>
    </p:spTree>
    <p:extLst>
      <p:ext uri="{BB962C8B-B14F-4D97-AF65-F5344CB8AC3E}">
        <p14:creationId xmlns:p14="http://schemas.microsoft.com/office/powerpoint/2010/main" val="3179844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 wyglądzie na koniec</a:t>
            </a:r>
            <a:endParaRPr lang="pl-PL" dirty="0"/>
          </a:p>
        </p:txBody>
      </p:sp>
      <p:sp>
        <p:nvSpPr>
          <p:cNvPr id="3" name="Symbol zastępczy zawartości 2"/>
          <p:cNvSpPr>
            <a:spLocks noGrp="1"/>
          </p:cNvSpPr>
          <p:nvPr>
            <p:ph idx="1"/>
          </p:nvPr>
        </p:nvSpPr>
        <p:spPr/>
        <p:txBody>
          <a:bodyPr>
            <a:normAutofit fontScale="70000" lnSpcReduction="20000"/>
          </a:bodyPr>
          <a:lstStyle/>
          <a:p>
            <a:r>
              <a:rPr lang="pl-PL" dirty="0"/>
              <a:t>Warto </a:t>
            </a:r>
            <a:r>
              <a:rPr lang="pl-PL" dirty="0" smtClean="0"/>
              <a:t>zdawać </a:t>
            </a:r>
            <a:r>
              <a:rPr lang="pl-PL" dirty="0"/>
              <a:t>sobie sprawę, że (wg. T. Hill "Taniec życia") około 90% informacji ludzie przekazują sobie niewerbalnie, czyli bez słów, a jedynie przez gesty, postaw, mimikę i z pomocą aury, jaka istnieje wokół </a:t>
            </a:r>
            <a:r>
              <a:rPr lang="pl-PL" dirty="0" smtClean="0"/>
              <a:t>każdego </a:t>
            </a:r>
            <a:r>
              <a:rPr lang="pl-PL" dirty="0"/>
              <a:t>z nas (czy zdarzyło ci się od razu nie lubić kogoś, kogo widzisz pierwszy raz w życiu?). </a:t>
            </a:r>
          </a:p>
          <a:p>
            <a:r>
              <a:rPr lang="pl-PL" dirty="0"/>
              <a:t>Nasz urok osobisty odgrywa więc niebagatelną, a często decydującą, rolę w kontaktach z innymi ludźmi. Są sytuacje, gdy działamy na odległość i nie możemy "oczarować" rozmówcy. </a:t>
            </a:r>
            <a:endParaRPr lang="pl-PL" dirty="0" smtClean="0"/>
          </a:p>
          <a:p>
            <a:r>
              <a:rPr lang="pl-PL" dirty="0" smtClean="0"/>
              <a:t>Zadanie </a:t>
            </a:r>
            <a:r>
              <a:rPr lang="pl-PL" dirty="0"/>
              <a:t>to musi spełnić elegancja naszego dokumentu - podania o pracę, pisemnej prośby czy życiorysu. </a:t>
            </a:r>
            <a:endParaRPr lang="pl-PL" dirty="0" smtClean="0"/>
          </a:p>
          <a:p>
            <a:r>
              <a:rPr lang="pl-PL" dirty="0" smtClean="0"/>
              <a:t>Pomyśl </a:t>
            </a:r>
            <a:r>
              <a:rPr lang="pl-PL" dirty="0"/>
              <a:t>o tym </a:t>
            </a:r>
            <a:r>
              <a:rPr lang="pl-PL" dirty="0" smtClean="0"/>
              <a:t>proszę zanim rozpoczniesz pisać pracę dyplomową.</a:t>
            </a:r>
            <a:endParaRPr lang="pl-PL" dirty="0"/>
          </a:p>
          <a:p>
            <a:endParaRPr lang="pl-PL" dirty="0"/>
          </a:p>
        </p:txBody>
      </p:sp>
    </p:spTree>
    <p:extLst>
      <p:ext uri="{BB962C8B-B14F-4D97-AF65-F5344CB8AC3E}">
        <p14:creationId xmlns:p14="http://schemas.microsoft.com/office/powerpoint/2010/main" val="981386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Akapit</a:t>
            </a:r>
            <a:endParaRPr lang="pl-PL" dirty="0"/>
          </a:p>
        </p:txBody>
      </p:sp>
      <p:sp>
        <p:nvSpPr>
          <p:cNvPr id="3" name="Symbol zastępczy zawartości 2"/>
          <p:cNvSpPr>
            <a:spLocks noGrp="1"/>
          </p:cNvSpPr>
          <p:nvPr>
            <p:ph idx="1"/>
          </p:nvPr>
        </p:nvSpPr>
        <p:spPr/>
        <p:txBody>
          <a:bodyPr>
            <a:normAutofit fontScale="85000" lnSpcReduction="20000"/>
          </a:bodyPr>
          <a:lstStyle/>
          <a:p>
            <a:r>
              <a:rPr lang="pl-PL" dirty="0"/>
              <a:t>merytorycznie </a:t>
            </a:r>
            <a:r>
              <a:rPr lang="pl-PL" dirty="0" smtClean="0"/>
              <a:t>– fragment </a:t>
            </a:r>
            <a:r>
              <a:rPr lang="pl-PL" dirty="0"/>
              <a:t>tekstu stanowiący całość pod względem treści, wyodrębniony graficznie. </a:t>
            </a:r>
            <a:endParaRPr lang="pl-PL" dirty="0" smtClean="0"/>
          </a:p>
          <a:p>
            <a:r>
              <a:rPr lang="pl-PL" dirty="0" smtClean="0"/>
              <a:t>formalnie – jest </a:t>
            </a:r>
            <a:r>
              <a:rPr lang="pl-PL" dirty="0"/>
              <a:t>obszar tekstu ograniczony dwoma wciśnięciami klawisza [</a:t>
            </a:r>
            <a:r>
              <a:rPr lang="pl-PL" dirty="0" err="1"/>
              <a:t>Enter</a:t>
            </a:r>
            <a:r>
              <a:rPr lang="pl-PL" dirty="0"/>
              <a:t>]. [</a:t>
            </a:r>
            <a:r>
              <a:rPr lang="pl-PL" dirty="0" err="1"/>
              <a:t>Enter</a:t>
            </a:r>
            <a:r>
              <a:rPr lang="pl-PL" dirty="0"/>
              <a:t>] kończy poprzedni akapit i zaczyna bieżący. </a:t>
            </a:r>
            <a:endParaRPr lang="pl-PL" dirty="0" smtClean="0"/>
          </a:p>
          <a:p>
            <a:r>
              <a:rPr lang="pl-PL" dirty="0" smtClean="0"/>
              <a:t>Definicja </a:t>
            </a:r>
            <a:r>
              <a:rPr lang="pl-PL" dirty="0"/>
              <a:t>merytoryczna jest ważniejsza. </a:t>
            </a:r>
            <a:endParaRPr lang="pl-PL" dirty="0" smtClean="0"/>
          </a:p>
          <a:p>
            <a:r>
              <a:rPr lang="pl-PL" dirty="0" smtClean="0"/>
              <a:t>Prawidłowa </a:t>
            </a:r>
            <a:r>
              <a:rPr lang="pl-PL" dirty="0"/>
              <a:t>polska nazwa akapitu to </a:t>
            </a:r>
            <a:r>
              <a:rPr lang="pl-PL" dirty="0" smtClean="0"/>
              <a:t>werset (lub ustęp). Natomiast </a:t>
            </a:r>
            <a:r>
              <a:rPr lang="pl-PL" dirty="0"/>
              <a:t>akapitem w języku polskim nazywamy przesunięcie pierwszego wiersza wersetu. </a:t>
            </a:r>
            <a:endParaRPr lang="pl-PL" dirty="0" smtClean="0"/>
          </a:p>
          <a:p>
            <a:r>
              <a:rPr lang="pl-PL" dirty="0" smtClean="0"/>
              <a:t>Jak </a:t>
            </a:r>
            <a:r>
              <a:rPr lang="pl-PL" dirty="0"/>
              <a:t>to często ma miejsce </a:t>
            </a:r>
            <a:r>
              <a:rPr lang="pl-PL" dirty="0" smtClean="0"/>
              <a:t>– </a:t>
            </a:r>
            <a:r>
              <a:rPr lang="pl-PL" dirty="0" err="1" smtClean="0"/>
              <a:t>Micro$oft</a:t>
            </a:r>
            <a:r>
              <a:rPr lang="pl-PL" dirty="0" smtClean="0"/>
              <a:t> narzucił terminologię</a:t>
            </a:r>
            <a:r>
              <a:rPr lang="pl-PL" dirty="0"/>
              <a:t>, nie licząc się </a:t>
            </a:r>
            <a:r>
              <a:rPr lang="pl-PL" dirty="0" smtClean="0"/>
              <a:t>(nie znając się?) z</a:t>
            </a:r>
            <a:r>
              <a:rPr lang="pl-PL" dirty="0"/>
              <a:t> istniejącą w danym kraju.</a:t>
            </a:r>
          </a:p>
        </p:txBody>
      </p:sp>
    </p:spTree>
    <p:extLst>
      <p:ext uri="{BB962C8B-B14F-4D97-AF65-F5344CB8AC3E}">
        <p14:creationId xmlns:p14="http://schemas.microsoft.com/office/powerpoint/2010/main" val="3024301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Topic sentence</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8229600" cy="4133056"/>
          </a:xfrm>
        </p:spPr>
        <p:txBody>
          <a:bodyPr>
            <a:normAutofit fontScale="77500" lnSpcReduction="20000"/>
          </a:bodyPr>
          <a:lstStyle/>
          <a:p>
            <a:pPr marL="0" indent="0">
              <a:buNone/>
            </a:pPr>
            <a:r>
              <a:rPr lang="en-US" sz="3600" dirty="0" smtClean="0"/>
              <a:t>What is the topic sentence?</a:t>
            </a:r>
          </a:p>
          <a:p>
            <a:pPr marL="0" indent="0">
              <a:buNone/>
            </a:pPr>
            <a:r>
              <a:rPr lang="en-US" sz="3600" dirty="0" smtClean="0"/>
              <a:t>The topic sentence is the first sentence in a paragraph.</a:t>
            </a:r>
          </a:p>
          <a:p>
            <a:pPr marL="0" indent="0">
              <a:buNone/>
            </a:pPr>
            <a:endParaRPr lang="en-US" sz="3600" dirty="0" smtClean="0"/>
          </a:p>
          <a:p>
            <a:pPr marL="0" indent="0">
              <a:buNone/>
            </a:pPr>
            <a:r>
              <a:rPr lang="en-US" sz="3600" dirty="0" smtClean="0"/>
              <a:t>What does it do?</a:t>
            </a:r>
          </a:p>
          <a:p>
            <a:pPr marL="0" indent="0">
              <a:buNone/>
            </a:pPr>
            <a:r>
              <a:rPr lang="en-US" sz="3600" dirty="0" smtClean="0"/>
              <a:t>It introduces the main idea of the paragraph.</a:t>
            </a:r>
          </a:p>
          <a:p>
            <a:pPr marL="0" indent="0">
              <a:buNone/>
            </a:pPr>
            <a:endParaRPr lang="en-US" sz="3600" dirty="0" smtClean="0"/>
          </a:p>
          <a:p>
            <a:pPr marL="0" indent="0">
              <a:buNone/>
            </a:pPr>
            <a:r>
              <a:rPr lang="en-US" sz="3600" dirty="0" smtClean="0"/>
              <a:t>How do I write one?</a:t>
            </a:r>
          </a:p>
          <a:p>
            <a:pPr marL="0" indent="0">
              <a:buNone/>
            </a:pPr>
            <a:r>
              <a:rPr lang="en-US" sz="3600" dirty="0" smtClean="0"/>
              <a:t>Summarize the main idea of your paragraph. Indicate to the reader what your paragraph will be about.</a:t>
            </a:r>
            <a:endParaRPr lang="pl-PL" sz="3600" dirty="0"/>
          </a:p>
        </p:txBody>
      </p:sp>
    </p:spTree>
    <p:extLst>
      <p:ext uri="{BB962C8B-B14F-4D97-AF65-F5344CB8AC3E}">
        <p14:creationId xmlns:p14="http://schemas.microsoft.com/office/powerpoint/2010/main" val="3223995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Topic sentence – przykład</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8229600" cy="4133056"/>
          </a:xfrm>
        </p:spPr>
        <p:txBody>
          <a:bodyPr>
            <a:normAutofit fontScale="62500" lnSpcReduction="20000"/>
          </a:bodyPr>
          <a:lstStyle/>
          <a:p>
            <a:pPr marL="0" indent="0">
              <a:buNone/>
            </a:pPr>
            <a:r>
              <a:rPr lang="pl-PL" sz="3600" dirty="0" smtClean="0"/>
              <a:t>Słoneczne niebo, zielona trawa, szumiący las, kraj, w którym mieszkam, Polska - kraj piękny, dostatni, mlekiem i miodem płynący, w którym człowiek odpoczywa, ukulturalnia się, jest świetnie pobudzany do rozwoju. Gdyby tak spojrzeć choćby na edukacje i opiekę zdrowotną, od razu widać, jak bogaty i wspaniały musi być kraj, w którym dostęp do tych dóbr jest całkowicie darmowy, w którym każdy, kto tylko chce, może do woli korzystać ze służby zdrowia, lub kształcić się na dowolnie obranym przez siebie kierunku. A ileż parków dokoła, młodzież wypoczywająca, przyszłość naszego narodu relaksująca się po ciężkim dniu pełnym pilnej nauki. Czy nie jest to kraj naszych marzeń, cudowny, taki, w którym widać od razu radość obywateli, którzy widać również jak uwielbiają swoje państwo, który jest tak szczęśliwy?</a:t>
            </a:r>
            <a:endParaRPr lang="pl-PL" sz="3600" dirty="0"/>
          </a:p>
        </p:txBody>
      </p:sp>
    </p:spTree>
    <p:extLst>
      <p:ext uri="{BB962C8B-B14F-4D97-AF65-F5344CB8AC3E}">
        <p14:creationId xmlns:p14="http://schemas.microsoft.com/office/powerpoint/2010/main" val="3284173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Topic sentence – przykład</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8229600" cy="4133056"/>
          </a:xfrm>
        </p:spPr>
        <p:txBody>
          <a:bodyPr>
            <a:normAutofit fontScale="77500" lnSpcReduction="20000"/>
          </a:bodyPr>
          <a:lstStyle/>
          <a:p>
            <a:pPr marL="0" indent="0">
              <a:buNone/>
            </a:pPr>
            <a:r>
              <a:rPr lang="pl-PL" sz="3600" dirty="0" smtClean="0"/>
              <a:t>Jest wiele powodów, dla których Polska jest jednym z najlepszych krajów na świecie. Po pierwsze, Polska ma wspaniałą służbę zdrowia. Każdy Polak ma dostęp do lekarzy specjalistów zupełnie za darmo. Po drugie, Polska ma bardzo wysoki poziom edukacji. Studenci są uczeni przez wysoko wykwalifikowaną kadrę, która zaraża ich pasją do swoich przedmiotów. Wreszcie, Polacy są czyści i dobrze zorganizowani. Mieszkańcy Polski mają wiele miejsc, w których mogą kulturalnie spędzać czas. Jednym słowem - Polska to fantastyczne miejsce do życia.</a:t>
            </a:r>
            <a:endParaRPr lang="pl-PL" sz="3600" dirty="0"/>
          </a:p>
        </p:txBody>
      </p:sp>
    </p:spTree>
    <p:extLst>
      <p:ext uri="{BB962C8B-B14F-4D97-AF65-F5344CB8AC3E}">
        <p14:creationId xmlns:p14="http://schemas.microsoft.com/office/powerpoint/2010/main" val="1851975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Celność wypowiedzi</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8229600" cy="4133056"/>
          </a:xfrm>
        </p:spPr>
        <p:txBody>
          <a:bodyPr>
            <a:normAutofit/>
          </a:bodyPr>
          <a:lstStyle/>
          <a:p>
            <a:r>
              <a:rPr lang="pl-PL" sz="3600" dirty="0" smtClean="0"/>
              <a:t>Zwięzłość</a:t>
            </a:r>
          </a:p>
          <a:p>
            <a:r>
              <a:rPr lang="pl-PL" sz="3600" dirty="0" smtClean="0"/>
              <a:t>Precyzyjność</a:t>
            </a:r>
          </a:p>
          <a:p>
            <a:r>
              <a:rPr lang="pl-PL" sz="3600" dirty="0" smtClean="0"/>
              <a:t>Komunikatywność</a:t>
            </a:r>
          </a:p>
          <a:p>
            <a:r>
              <a:rPr lang="pl-PL" sz="3600" dirty="0" smtClean="0"/>
              <a:t>Trafianie w sedno</a:t>
            </a:r>
            <a:endParaRPr lang="pl-PL" sz="3600" dirty="0"/>
          </a:p>
          <a:p>
            <a:endParaRPr lang="pl-PL" sz="3600" dirty="0" smtClean="0"/>
          </a:p>
        </p:txBody>
      </p:sp>
    </p:spTree>
    <p:extLst>
      <p:ext uri="{BB962C8B-B14F-4D97-AF65-F5344CB8AC3E}">
        <p14:creationId xmlns:p14="http://schemas.microsoft.com/office/powerpoint/2010/main" val="1701460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dirty="0" smtClean="0">
                <a:latin typeface="Cambria" panose="02040503050406030204" pitchFamily="18" charset="0"/>
              </a:rPr>
              <a:t>Tworzenie </a:t>
            </a:r>
            <a:r>
              <a:rPr lang="pl-PL" dirty="0" smtClean="0">
                <a:latin typeface="Cambria" panose="02040503050406030204" pitchFamily="18" charset="0"/>
              </a:rPr>
              <a:t>pracy</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8229600" cy="4133056"/>
          </a:xfrm>
        </p:spPr>
        <p:txBody>
          <a:bodyPr>
            <a:normAutofit/>
          </a:bodyPr>
          <a:lstStyle/>
          <a:p>
            <a:r>
              <a:rPr lang="pl-PL" sz="3600" dirty="0" smtClean="0"/>
              <a:t>2 </a:t>
            </a:r>
            <a:r>
              <a:rPr lang="pl-PL" sz="3600" dirty="0" smtClean="0"/>
              <a:t>podejścia:</a:t>
            </a:r>
            <a:endParaRPr lang="pl-PL" sz="3600" dirty="0" smtClean="0"/>
          </a:p>
          <a:p>
            <a:pPr lvl="1"/>
            <a:r>
              <a:rPr lang="pl-PL" dirty="0" smtClean="0"/>
              <a:t>Od ogółu do szczegółu</a:t>
            </a:r>
          </a:p>
          <a:p>
            <a:pPr lvl="1"/>
            <a:r>
              <a:rPr lang="pl-PL" dirty="0" smtClean="0"/>
              <a:t>Od szczegółu do ogółu</a:t>
            </a:r>
            <a:endParaRPr lang="pl-PL" dirty="0"/>
          </a:p>
        </p:txBody>
      </p:sp>
    </p:spTree>
    <p:extLst>
      <p:ext uri="{BB962C8B-B14F-4D97-AF65-F5344CB8AC3E}">
        <p14:creationId xmlns:p14="http://schemas.microsoft.com/office/powerpoint/2010/main" val="3307902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dirty="0" smtClean="0">
                <a:latin typeface="Cambria" panose="02040503050406030204" pitchFamily="18" charset="0"/>
              </a:rPr>
              <a:t>Od szczegółu do ogółu</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8229600" cy="4133056"/>
          </a:xfrm>
        </p:spPr>
        <p:txBody>
          <a:bodyPr>
            <a:normAutofit fontScale="85000" lnSpcReduction="10000"/>
          </a:bodyPr>
          <a:lstStyle/>
          <a:p>
            <a:r>
              <a:rPr lang="pl-PL" sz="3600" dirty="0" smtClean="0"/>
              <a:t>Zbierz cały materiał, który posiadasz</a:t>
            </a:r>
          </a:p>
          <a:p>
            <a:r>
              <a:rPr lang="pl-PL" sz="3600" dirty="0" smtClean="0"/>
              <a:t>Podziel go tematycznie</a:t>
            </a:r>
          </a:p>
          <a:p>
            <a:r>
              <a:rPr lang="pl-PL" sz="3600" dirty="0" smtClean="0"/>
              <a:t>(porozcinaj – tematyczność przede wszystkim)</a:t>
            </a:r>
          </a:p>
          <a:p>
            <a:r>
              <a:rPr lang="pl-PL" sz="3600" dirty="0" smtClean="0"/>
              <a:t>Pozbieraj tematy</a:t>
            </a:r>
          </a:p>
          <a:p>
            <a:r>
              <a:rPr lang="pl-PL" sz="3600" dirty="0" smtClean="0"/>
              <a:t>Ułóż tematy w kolejności</a:t>
            </a:r>
          </a:p>
          <a:p>
            <a:r>
              <a:rPr lang="pl-PL" sz="3600" dirty="0" smtClean="0"/>
              <a:t>Pododawaj topic sentence</a:t>
            </a:r>
          </a:p>
          <a:p>
            <a:r>
              <a:rPr lang="pl-PL" sz="3600" dirty="0" smtClean="0"/>
              <a:t>Dodaj wstęp i podsumowanie (także częściowe)</a:t>
            </a:r>
            <a:endParaRPr lang="pl-PL" dirty="0"/>
          </a:p>
        </p:txBody>
      </p:sp>
    </p:spTree>
    <p:extLst>
      <p:ext uri="{BB962C8B-B14F-4D97-AF65-F5344CB8AC3E}">
        <p14:creationId xmlns:p14="http://schemas.microsoft.com/office/powerpoint/2010/main" val="5632537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dirty="0" smtClean="0">
                <a:latin typeface="Cambria" panose="02040503050406030204" pitchFamily="18" charset="0"/>
              </a:rPr>
              <a:t>Od ogółu do szczegółu</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8229600" cy="4133056"/>
          </a:xfrm>
        </p:spPr>
        <p:txBody>
          <a:bodyPr>
            <a:normAutofit lnSpcReduction="10000"/>
          </a:bodyPr>
          <a:lstStyle/>
          <a:p>
            <a:r>
              <a:rPr lang="pl-PL" sz="3600" dirty="0" smtClean="0"/>
              <a:t>Sformułuj cel dokumentu</a:t>
            </a:r>
          </a:p>
          <a:p>
            <a:r>
              <a:rPr lang="pl-PL" sz="3600" dirty="0" smtClean="0"/>
              <a:t>Stwórz w punktach plan dokumentu</a:t>
            </a:r>
          </a:p>
          <a:p>
            <a:r>
              <a:rPr lang="pl-PL" sz="3600" dirty="0" smtClean="0"/>
              <a:t>Stwórz w podpunktach podplan</a:t>
            </a:r>
            <a:endParaRPr lang="pl-PL" dirty="0" smtClean="0"/>
          </a:p>
          <a:p>
            <a:r>
              <a:rPr lang="pl-PL" sz="3600" dirty="0" smtClean="0"/>
              <a:t>Napisz topic sentence do każdej części i ich składowych</a:t>
            </a:r>
          </a:p>
          <a:p>
            <a:r>
              <a:rPr lang="pl-PL" sz="3600" dirty="0" smtClean="0"/>
              <a:t>Napisz wstęp i podsumowanie</a:t>
            </a:r>
          </a:p>
          <a:p>
            <a:r>
              <a:rPr lang="pl-PL" sz="3600" dirty="0" smtClean="0"/>
              <a:t>Dolej wody</a:t>
            </a:r>
          </a:p>
          <a:p>
            <a:endParaRPr lang="pl-PL" sz="3600" dirty="0" smtClean="0"/>
          </a:p>
        </p:txBody>
      </p:sp>
    </p:spTree>
    <p:extLst>
      <p:ext uri="{BB962C8B-B14F-4D97-AF65-F5344CB8AC3E}">
        <p14:creationId xmlns:p14="http://schemas.microsoft.com/office/powerpoint/2010/main" val="760384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Wymagania formalne</a:t>
            </a:r>
            <a:endParaRPr lang="pl-PL" dirty="0"/>
          </a:p>
        </p:txBody>
      </p:sp>
      <p:sp>
        <p:nvSpPr>
          <p:cNvPr id="3" name="Symbol zastępczy zawartości 2"/>
          <p:cNvSpPr>
            <a:spLocks noGrp="1"/>
          </p:cNvSpPr>
          <p:nvPr>
            <p:ph idx="1"/>
          </p:nvPr>
        </p:nvSpPr>
        <p:spPr/>
        <p:txBody>
          <a:bodyPr>
            <a:normAutofit lnSpcReduction="10000"/>
          </a:bodyPr>
          <a:lstStyle/>
          <a:p>
            <a:r>
              <a:rPr lang="pl-PL" dirty="0" smtClean="0"/>
              <a:t>Format pracy dyplomowej (nie artykułu)</a:t>
            </a:r>
          </a:p>
          <a:p>
            <a:r>
              <a:rPr lang="pl-PL" dirty="0" smtClean="0"/>
              <a:t>Do 30 stron</a:t>
            </a:r>
          </a:p>
          <a:p>
            <a:r>
              <a:rPr lang="pl-PL" dirty="0"/>
              <a:t>treść powinna wskazywać na posiadanie przez autora  umiejętności poprawnego przedstawiania treści  matematycznych, formułowania problemów w sposób matematyczny, przeprowadzania logicznego rozumowania </a:t>
            </a:r>
            <a:endParaRPr lang="pl-PL" dirty="0" smtClean="0"/>
          </a:p>
          <a:p>
            <a:r>
              <a:rPr lang="pl-PL" dirty="0" smtClean="0"/>
              <a:t>Mogą być hasła na </a:t>
            </a:r>
            <a:r>
              <a:rPr lang="pl-PL" dirty="0" err="1" smtClean="0"/>
              <a:t>wikipedii</a:t>
            </a:r>
            <a:endParaRPr lang="pl-PL" dirty="0"/>
          </a:p>
        </p:txBody>
      </p:sp>
    </p:spTree>
    <p:extLst>
      <p:ext uri="{BB962C8B-B14F-4D97-AF65-F5344CB8AC3E}">
        <p14:creationId xmlns:p14="http://schemas.microsoft.com/office/powerpoint/2010/main" val="2854713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Cambria" panose="02040503050406030204" pitchFamily="18" charset="0"/>
              </a:rPr>
              <a:t>M</a:t>
            </a:r>
            <a:r>
              <a:rPr lang="pl-PL" dirty="0" smtClean="0">
                <a:latin typeface="Cambria" panose="02040503050406030204" pitchFamily="18" charset="0"/>
              </a:rPr>
              <a:t>atematyka</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8229600" cy="4133056"/>
          </a:xfrm>
        </p:spPr>
        <p:txBody>
          <a:bodyPr>
            <a:normAutofit/>
          </a:bodyPr>
          <a:lstStyle/>
          <a:p>
            <a:r>
              <a:rPr lang="pl-PL" sz="3600" dirty="0" smtClean="0"/>
              <a:t>Specyficzny język</a:t>
            </a:r>
          </a:p>
          <a:p>
            <a:r>
              <a:rPr lang="pl-PL" sz="3600" dirty="0" smtClean="0"/>
              <a:t>Formalizacja</a:t>
            </a:r>
          </a:p>
          <a:p>
            <a:r>
              <a:rPr lang="pl-PL" sz="3600" dirty="0" smtClean="0"/>
              <a:t>Precyzyjność – jednoznaczność</a:t>
            </a:r>
          </a:p>
          <a:p>
            <a:r>
              <a:rPr lang="pl-PL" sz="3600" dirty="0" smtClean="0"/>
              <a:t>Jedno wynika z drugiego</a:t>
            </a:r>
          </a:p>
          <a:p>
            <a:r>
              <a:rPr lang="pl-PL" sz="3600" dirty="0" smtClean="0"/>
              <a:t>Cel punktem dojścia (w pracach, inaczej niż w prezentacjach)</a:t>
            </a:r>
          </a:p>
          <a:p>
            <a:endParaRPr lang="pl-PL" sz="3600" dirty="0"/>
          </a:p>
        </p:txBody>
      </p:sp>
    </p:spTree>
    <p:extLst>
      <p:ext uri="{BB962C8B-B14F-4D97-AF65-F5344CB8AC3E}">
        <p14:creationId xmlns:p14="http://schemas.microsoft.com/office/powerpoint/2010/main" val="3928956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l-PL" dirty="0" smtClean="0"/>
              <a:t>Słów tylko kilka na temat Prezentacji i prezentowania</a:t>
            </a:r>
            <a:endParaRPr lang="pl-PL" dirty="0"/>
          </a:p>
        </p:txBody>
      </p:sp>
      <p:sp>
        <p:nvSpPr>
          <p:cNvPr id="3" name="Subtitle 2"/>
          <p:cNvSpPr>
            <a:spLocks noGrp="1"/>
          </p:cNvSpPr>
          <p:nvPr>
            <p:ph type="subTitle" idx="1"/>
          </p:nvPr>
        </p:nvSpPr>
        <p:spPr/>
        <p:txBody>
          <a:bodyPr/>
          <a:lstStyle/>
          <a:p>
            <a:endParaRPr lang="pl-PL" dirty="0"/>
          </a:p>
        </p:txBody>
      </p:sp>
      <p:pic>
        <p:nvPicPr>
          <p:cNvPr id="205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949280"/>
            <a:ext cx="728663" cy="781050"/>
          </a:xfrm>
          <a:prstGeom prst="rect">
            <a:avLst/>
          </a:prstGeom>
          <a:solidFill>
            <a:srgbClr val="FFFFFF"/>
          </a:solidFill>
        </p:spPr>
      </p:pic>
      <p:pic>
        <p:nvPicPr>
          <p:cNvPr id="204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5943759"/>
            <a:ext cx="652463" cy="781050"/>
          </a:xfrm>
          <a:prstGeom prst="rect">
            <a:avLst/>
          </a:prstGeom>
          <a:solidFill>
            <a:srgbClr val="FFFFFF"/>
          </a:solidFill>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5" name="Rectangle 4"/>
          <p:cNvSpPr>
            <a:spLocks noChangeArrowheads="1"/>
          </p:cNvSpPr>
          <p:nvPr/>
        </p:nvSpPr>
        <p:spPr bwMode="auto">
          <a:xfrm>
            <a:off x="-197572" y="63398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Poznańskie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Praktyki</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Badawcze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2013</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Wydział Matematyki i Informatyki Uniwersytetu im. Adama Mickiewicza w Poznaniu</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Collegium Mathematicum, ul. Umultowska 87, 61-614 Poznań, tel. (0-61) 829-5345</a:t>
            </a:r>
            <a:endParaRPr kumimoji="0" lang="pl-PL" altLang="pl-PL"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84960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Zasady</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8229600" cy="4133056"/>
          </a:xfrm>
        </p:spPr>
        <p:txBody>
          <a:bodyPr>
            <a:normAutofit/>
          </a:bodyPr>
          <a:lstStyle/>
          <a:p>
            <a:r>
              <a:rPr lang="pl-PL" sz="3600" dirty="0" smtClean="0"/>
              <a:t>Pamiętaj o odbiorcy! </a:t>
            </a:r>
            <a:endParaRPr lang="pl-PL" dirty="0" smtClean="0"/>
          </a:p>
          <a:p>
            <a:endParaRPr lang="pl-PL" sz="3600" dirty="0"/>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949280"/>
            <a:ext cx="728663" cy="781050"/>
          </a:xfrm>
          <a:prstGeom prst="rect">
            <a:avLst/>
          </a:prstGeom>
          <a:solidFill>
            <a:srgbClr val="FFFFFF"/>
          </a:solidFill>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5943759"/>
            <a:ext cx="652463" cy="781050"/>
          </a:xfrm>
          <a:prstGeom prst="rect">
            <a:avLst/>
          </a:prstGeom>
          <a:solidFill>
            <a:srgbClr val="FFFFFF"/>
          </a:solidFill>
        </p:spPr>
      </p:pic>
      <p:sp>
        <p:nvSpPr>
          <p:cNvPr id="6" name="Rectangle 5"/>
          <p:cNvSpPr>
            <a:spLocks noChangeArrowheads="1"/>
          </p:cNvSpPr>
          <p:nvPr/>
        </p:nvSpPr>
        <p:spPr bwMode="auto">
          <a:xfrm>
            <a:off x="-197572" y="63398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Poznańskie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Praktyki</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Badawcze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2013</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Wydział Matematyki i Informatyki Uniwersytetu im. Adama Mickiewicza w Poznaniu</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Collegium Mathematicum, ul. Umultowska 87, 61-614 Poznań, tel. (0-61) 829-5345</a:t>
            </a:r>
            <a:endParaRPr kumimoji="0" lang="pl-PL" alt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descr="G:\Firma\promocyjne\babci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9356" y="2348880"/>
            <a:ext cx="4490144" cy="332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256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Czym jest prezentacja</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3322712" cy="4133056"/>
          </a:xfrm>
        </p:spPr>
        <p:txBody>
          <a:bodyPr>
            <a:normAutofit fontScale="92500"/>
          </a:bodyPr>
          <a:lstStyle/>
          <a:p>
            <a:r>
              <a:rPr lang="pl-PL" sz="3600" dirty="0" smtClean="0"/>
              <a:t>Tłem do wypowiedzi</a:t>
            </a:r>
          </a:p>
          <a:p>
            <a:r>
              <a:rPr lang="pl-PL" sz="3600" dirty="0" smtClean="0"/>
              <a:t>Elementem rozweselającym</a:t>
            </a:r>
          </a:p>
          <a:p>
            <a:r>
              <a:rPr lang="pl-PL" sz="3600" dirty="0" smtClean="0"/>
              <a:t>Elementem przykłuwającym uwagę</a:t>
            </a:r>
          </a:p>
          <a:p>
            <a:endParaRPr lang="pl-PL" dirty="0" smtClean="0"/>
          </a:p>
          <a:p>
            <a:endParaRPr lang="pl-PL" sz="3600" dirty="0"/>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949280"/>
            <a:ext cx="728663" cy="781050"/>
          </a:xfrm>
          <a:prstGeom prst="rect">
            <a:avLst/>
          </a:prstGeom>
          <a:solidFill>
            <a:srgbClr val="FFFFFF"/>
          </a:solidFill>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5943759"/>
            <a:ext cx="652463" cy="781050"/>
          </a:xfrm>
          <a:prstGeom prst="rect">
            <a:avLst/>
          </a:prstGeom>
          <a:solidFill>
            <a:srgbClr val="FFFFFF"/>
          </a:solidFill>
        </p:spPr>
      </p:pic>
      <p:sp>
        <p:nvSpPr>
          <p:cNvPr id="6" name="Rectangle 5"/>
          <p:cNvSpPr>
            <a:spLocks noChangeArrowheads="1"/>
          </p:cNvSpPr>
          <p:nvPr/>
        </p:nvSpPr>
        <p:spPr bwMode="auto">
          <a:xfrm>
            <a:off x="-197572" y="63398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Poznańskie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Praktyki</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Badawcze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2013</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Wydział Matematyki i Informatyki Uniwersytetu im. Adama Mickiewicza w Poznaniu</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Collegium Mathematicum, ul. Umultowska 87, 61-614 Poznań, tel. (0-61) 829-5345</a:t>
            </a:r>
            <a:endParaRPr kumimoji="0" lang="pl-PL" alt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1556792"/>
            <a:ext cx="5022500" cy="4336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8832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Zasady</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8229600" cy="4133056"/>
          </a:xfrm>
        </p:spPr>
        <p:txBody>
          <a:bodyPr>
            <a:normAutofit/>
          </a:bodyPr>
          <a:lstStyle/>
          <a:p>
            <a:r>
              <a:rPr lang="pl-PL" sz="3600" dirty="0" smtClean="0"/>
              <a:t>Bez zbędnych ozdobników!</a:t>
            </a:r>
          </a:p>
          <a:p>
            <a:r>
              <a:rPr lang="pl-PL" sz="3600" dirty="0" smtClean="0">
                <a:solidFill>
                  <a:srgbClr val="FF0000"/>
                </a:solidFill>
              </a:rPr>
              <a:t>Jaki </a:t>
            </a:r>
            <a:r>
              <a:rPr lang="pl-PL" sz="3600" dirty="0" smtClean="0">
                <a:solidFill>
                  <a:srgbClr val="92D050"/>
                </a:solidFill>
              </a:rPr>
              <a:t>jestem </a:t>
            </a:r>
            <a:r>
              <a:rPr lang="pl-PL" sz="3600" dirty="0" smtClean="0">
                <a:solidFill>
                  <a:schemeClr val="tx2">
                    <a:lumMod val="75000"/>
                  </a:schemeClr>
                </a:solidFill>
              </a:rPr>
              <a:t>zajebisty</a:t>
            </a:r>
            <a:r>
              <a:rPr lang="pl-PL" sz="3600" dirty="0" smtClean="0">
                <a:solidFill>
                  <a:schemeClr val="accent6">
                    <a:lumMod val="75000"/>
                  </a:schemeClr>
                </a:solidFill>
              </a:rPr>
              <a:t>!!!</a:t>
            </a:r>
            <a:endParaRPr lang="pl-PL" dirty="0" smtClean="0">
              <a:solidFill>
                <a:schemeClr val="accent6">
                  <a:lumMod val="75000"/>
                </a:schemeClr>
              </a:solidFill>
            </a:endParaRPr>
          </a:p>
          <a:p>
            <a:endParaRPr lang="pl-PL" sz="3600" dirty="0"/>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949280"/>
            <a:ext cx="728663" cy="781050"/>
          </a:xfrm>
          <a:prstGeom prst="rect">
            <a:avLst/>
          </a:prstGeom>
          <a:solidFill>
            <a:srgbClr val="FFFFFF"/>
          </a:solidFill>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5943759"/>
            <a:ext cx="652463" cy="781050"/>
          </a:xfrm>
          <a:prstGeom prst="rect">
            <a:avLst/>
          </a:prstGeom>
          <a:solidFill>
            <a:srgbClr val="FFFFFF"/>
          </a:solidFill>
        </p:spPr>
      </p:pic>
      <p:sp>
        <p:nvSpPr>
          <p:cNvPr id="6" name="Rectangle 5"/>
          <p:cNvSpPr>
            <a:spLocks noChangeArrowheads="1"/>
          </p:cNvSpPr>
          <p:nvPr/>
        </p:nvSpPr>
        <p:spPr bwMode="auto">
          <a:xfrm>
            <a:off x="-197572" y="63398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Poznańskie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Praktyki</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Badawcze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2013</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Wydział Matematyki i Informatyki Uniwersytetu im. Adama Mickiewicza w Poznaniu</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Collegium Mathematicum, ul. Umultowska 87, 61-614 Poznań, tel. (0-61) 829-5345</a:t>
            </a:r>
            <a:endParaRPr kumimoji="0" lang="pl-PL" altLang="pl-PL"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0975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1"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diamond(in)">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1"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diamond(in)">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7" presetClass="emph" presetSubtype="0" fill="remove" grpId="2" nodeType="clickEffect">
                                  <p:stCondLst>
                                    <p:cond delay="0"/>
                                  </p:stCondLst>
                                  <p:childTnLst>
                                    <p:animClr clrSpc="rgb" dir="cw">
                                      <p:cBhvr override="childStyle">
                                        <p:cTn id="28" dur="250" autoRev="1" fill="remove"/>
                                        <p:tgtEl>
                                          <p:spTgt spid="3">
                                            <p:txEl>
                                              <p:pRg st="0" end="0"/>
                                            </p:txEl>
                                          </p:spTgt>
                                        </p:tgtEl>
                                        <p:attrNameLst>
                                          <p:attrName>style.color</p:attrName>
                                        </p:attrNameLst>
                                      </p:cBhvr>
                                      <p:to>
                                        <a:schemeClr val="bg1"/>
                                      </p:to>
                                    </p:animClr>
                                    <p:animClr clrSpc="rgb" dir="cw">
                                      <p:cBhvr>
                                        <p:cTn id="29" dur="250" autoRev="1" fill="remove"/>
                                        <p:tgtEl>
                                          <p:spTgt spid="3">
                                            <p:txEl>
                                              <p:pRg st="0" end="0"/>
                                            </p:txEl>
                                          </p:spTgt>
                                        </p:tgtEl>
                                        <p:attrNameLst>
                                          <p:attrName>fillcolor</p:attrName>
                                        </p:attrNameLst>
                                      </p:cBhvr>
                                      <p:to>
                                        <a:schemeClr val="bg1"/>
                                      </p:to>
                                    </p:animClr>
                                    <p:set>
                                      <p:cBhvr>
                                        <p:cTn id="30" dur="250" autoRev="1" fill="remove"/>
                                        <p:tgtEl>
                                          <p:spTgt spid="3">
                                            <p:txEl>
                                              <p:pRg st="0" end="0"/>
                                            </p:txEl>
                                          </p:spTgt>
                                        </p:tgtEl>
                                        <p:attrNameLst>
                                          <p:attrName>fill.type</p:attrName>
                                        </p:attrNameLst>
                                      </p:cBhvr>
                                      <p:to>
                                        <p:strVal val="solid"/>
                                      </p:to>
                                    </p:set>
                                    <p:set>
                                      <p:cBhvr>
                                        <p:cTn id="31" dur="250" autoRev="1" fill="remove"/>
                                        <p:tgtEl>
                                          <p:spTgt spid="3">
                                            <p:txEl>
                                              <p:pRg st="0" end="0"/>
                                            </p:txEl>
                                          </p:spTgt>
                                        </p:tgtEl>
                                        <p:attrNameLst>
                                          <p:attrName>fill.on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27" presetClass="emph" presetSubtype="0" fill="remove" grpId="2" nodeType="clickEffect">
                                  <p:stCondLst>
                                    <p:cond delay="0"/>
                                  </p:stCondLst>
                                  <p:childTnLst>
                                    <p:animClr clrSpc="rgb" dir="cw">
                                      <p:cBhvr override="childStyle">
                                        <p:cTn id="35" dur="250" autoRev="1" fill="remove"/>
                                        <p:tgtEl>
                                          <p:spTgt spid="3">
                                            <p:txEl>
                                              <p:pRg st="1" end="1"/>
                                            </p:txEl>
                                          </p:spTgt>
                                        </p:tgtEl>
                                        <p:attrNameLst>
                                          <p:attrName>style.color</p:attrName>
                                        </p:attrNameLst>
                                      </p:cBhvr>
                                      <p:to>
                                        <a:schemeClr val="bg1"/>
                                      </p:to>
                                    </p:animClr>
                                    <p:animClr clrSpc="rgb" dir="cw">
                                      <p:cBhvr>
                                        <p:cTn id="36" dur="250" autoRev="1" fill="remove"/>
                                        <p:tgtEl>
                                          <p:spTgt spid="3">
                                            <p:txEl>
                                              <p:pRg st="1" end="1"/>
                                            </p:txEl>
                                          </p:spTgt>
                                        </p:tgtEl>
                                        <p:attrNameLst>
                                          <p:attrName>fillcolor</p:attrName>
                                        </p:attrNameLst>
                                      </p:cBhvr>
                                      <p:to>
                                        <a:schemeClr val="bg1"/>
                                      </p:to>
                                    </p:animClr>
                                    <p:set>
                                      <p:cBhvr>
                                        <p:cTn id="37" dur="250" autoRev="1" fill="remove"/>
                                        <p:tgtEl>
                                          <p:spTgt spid="3">
                                            <p:txEl>
                                              <p:pRg st="1" end="1"/>
                                            </p:txEl>
                                          </p:spTgt>
                                        </p:tgtEl>
                                        <p:attrNameLst>
                                          <p:attrName>fill.type</p:attrName>
                                        </p:attrNameLst>
                                      </p:cBhvr>
                                      <p:to>
                                        <p:strVal val="solid"/>
                                      </p:to>
                                    </p:set>
                                    <p:set>
                                      <p:cBhvr>
                                        <p:cTn id="38" dur="250" autoRev="1" fill="remove"/>
                                        <p:tgtEl>
                                          <p:spTgt spid="3">
                                            <p:txEl>
                                              <p:pRg st="1" end="1"/>
                                            </p:txEl>
                                          </p:spTgt>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21" presetClass="emph" presetSubtype="0" fill="hold" nodeType="clickEffect">
                                  <p:stCondLst>
                                    <p:cond delay="0"/>
                                  </p:stCondLst>
                                  <p:childTnLst>
                                    <p:animClr clrSpc="hsl" dir="cw">
                                      <p:cBhvr override="childStyle">
                                        <p:cTn id="42" dur="500" fill="hold"/>
                                        <p:tgtEl>
                                          <p:spTgt spid="3">
                                            <p:txEl>
                                              <p:pRg st="1" end="1"/>
                                            </p:txEl>
                                          </p:spTgt>
                                        </p:tgtEl>
                                        <p:attrNameLst>
                                          <p:attrName>style.color</p:attrName>
                                        </p:attrNameLst>
                                      </p:cBhvr>
                                      <p:by>
                                        <p:hsl h="7200000" s="0" l="0"/>
                                      </p:by>
                                    </p:animClr>
                                    <p:animClr clrSpc="hsl" dir="cw">
                                      <p:cBhvr>
                                        <p:cTn id="43" dur="500" fill="hold"/>
                                        <p:tgtEl>
                                          <p:spTgt spid="3">
                                            <p:txEl>
                                              <p:pRg st="1" end="1"/>
                                            </p:txEl>
                                          </p:spTgt>
                                        </p:tgtEl>
                                        <p:attrNameLst>
                                          <p:attrName>fillcolor</p:attrName>
                                        </p:attrNameLst>
                                      </p:cBhvr>
                                      <p:by>
                                        <p:hsl h="7200000" s="0" l="0"/>
                                      </p:by>
                                    </p:animClr>
                                    <p:animClr clrSpc="hsl" dir="cw">
                                      <p:cBhvr>
                                        <p:cTn id="44" dur="500" fill="hold"/>
                                        <p:tgtEl>
                                          <p:spTgt spid="3">
                                            <p:txEl>
                                              <p:pRg st="1" end="1"/>
                                            </p:txEl>
                                          </p:spTgt>
                                        </p:tgtEl>
                                        <p:attrNameLst>
                                          <p:attrName>stroke.color</p:attrName>
                                        </p:attrNameLst>
                                      </p:cBhvr>
                                      <p:by>
                                        <p:hsl h="7200000" s="0" l="0"/>
                                      </p:by>
                                    </p:animClr>
                                    <p:set>
                                      <p:cBhvr>
                                        <p:cTn id="45" dur="500" fill="hold"/>
                                        <p:tgtEl>
                                          <p:spTgt spid="3">
                                            <p:txEl>
                                              <p:pRg st="1" end="1"/>
                                            </p:txEl>
                                          </p:spTgt>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1" presetClass="emph" presetSubtype="2" fill="hold" nodeType="clickEffect">
                                  <p:stCondLst>
                                    <p:cond delay="0"/>
                                  </p:stCondLst>
                                  <p:childTnLst>
                                    <p:animClr clrSpc="rgb" dir="cw">
                                      <p:cBhvr>
                                        <p:cTn id="49" dur="2000" fill="hold"/>
                                        <p:tgtEl>
                                          <p:spTgt spid="3"/>
                                        </p:tgtEl>
                                        <p:attrNameLst>
                                          <p:attrName>fillcolor</p:attrName>
                                        </p:attrNameLst>
                                      </p:cBhvr>
                                      <p:to>
                                        <a:schemeClr val="accent2"/>
                                      </p:to>
                                    </p:animClr>
                                    <p:set>
                                      <p:cBhvr>
                                        <p:cTn id="50" dur="2000" fill="hold"/>
                                        <p:tgtEl>
                                          <p:spTgt spid="3"/>
                                        </p:tgtEl>
                                        <p:attrNameLst>
                                          <p:attrName>fill.type</p:attrName>
                                        </p:attrNameLst>
                                      </p:cBhvr>
                                      <p:to>
                                        <p:strVal val="solid"/>
                                      </p:to>
                                    </p:set>
                                    <p:set>
                                      <p:cBhvr>
                                        <p:cTn id="51" dur="2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Zasady</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7715200" cy="4133056"/>
          </a:xfrm>
        </p:spPr>
        <p:txBody>
          <a:bodyPr>
            <a:normAutofit/>
          </a:bodyPr>
          <a:lstStyle/>
          <a:p>
            <a:r>
              <a:rPr lang="pl-PL" sz="3600" dirty="0"/>
              <a:t>słowa kluczowe zamiast </a:t>
            </a:r>
            <a:r>
              <a:rPr lang="pl-PL" sz="3600" dirty="0" smtClean="0"/>
              <a:t>zdań</a:t>
            </a:r>
          </a:p>
          <a:p>
            <a:r>
              <a:rPr lang="pl-PL" sz="3600" dirty="0" smtClean="0"/>
              <a:t>Obrazki</a:t>
            </a:r>
          </a:p>
          <a:p>
            <a:r>
              <a:rPr lang="pl-PL" sz="3600" dirty="0" smtClean="0"/>
              <a:t>Wykresy</a:t>
            </a:r>
          </a:p>
          <a:p>
            <a:r>
              <a:rPr lang="pl-PL" sz="3600" dirty="0" smtClean="0"/>
              <a:t>Ilustracje</a:t>
            </a:r>
          </a:p>
          <a:p>
            <a:r>
              <a:rPr lang="pl-PL" sz="3600" dirty="0" smtClean="0"/>
              <a:t>ale </a:t>
            </a:r>
            <a:r>
              <a:rPr lang="pl-PL" sz="3600" dirty="0"/>
              <a:t>NIE SYMBOLE, chyba, że zabawne</a:t>
            </a:r>
            <a:endParaRPr lang="pl-PL" dirty="0" smtClean="0"/>
          </a:p>
          <a:p>
            <a:endParaRPr lang="pl-PL" sz="3600" dirty="0"/>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949280"/>
            <a:ext cx="728663" cy="781050"/>
          </a:xfrm>
          <a:prstGeom prst="rect">
            <a:avLst/>
          </a:prstGeom>
          <a:solidFill>
            <a:srgbClr val="FFFFFF"/>
          </a:solidFill>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5943759"/>
            <a:ext cx="652463" cy="781050"/>
          </a:xfrm>
          <a:prstGeom prst="rect">
            <a:avLst/>
          </a:prstGeom>
          <a:solidFill>
            <a:srgbClr val="FFFFFF"/>
          </a:solidFill>
        </p:spPr>
      </p:pic>
      <p:sp>
        <p:nvSpPr>
          <p:cNvPr id="6" name="Rectangle 5"/>
          <p:cNvSpPr>
            <a:spLocks noChangeArrowheads="1"/>
          </p:cNvSpPr>
          <p:nvPr/>
        </p:nvSpPr>
        <p:spPr bwMode="auto">
          <a:xfrm>
            <a:off x="-197572" y="63398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Poznańskie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Praktyki</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Badawcze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2013</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Wydział Matematyki i Informatyki Uniwersytetu im. Adama Mickiewicza w Poznaniu</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Collegium Mathematicum, ul. Umultowska 87, 61-614 Poznań, tel. (0-61) 829-5345</a:t>
            </a:r>
            <a:endParaRPr kumimoji="0" lang="pl-PL" altLang="pl-PL"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41198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Zasady</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7715200" cy="4133056"/>
          </a:xfrm>
        </p:spPr>
        <p:txBody>
          <a:bodyPr>
            <a:normAutofit/>
          </a:bodyPr>
          <a:lstStyle/>
          <a:p>
            <a:r>
              <a:rPr lang="pl-PL" sz="3600" dirty="0" smtClean="0"/>
              <a:t>Pierwszy i ostatni slajd</a:t>
            </a:r>
            <a:endParaRPr lang="pl-PL" dirty="0" smtClean="0"/>
          </a:p>
          <a:p>
            <a:endParaRPr lang="pl-PL" sz="3600" dirty="0"/>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949280"/>
            <a:ext cx="728663" cy="781050"/>
          </a:xfrm>
          <a:prstGeom prst="rect">
            <a:avLst/>
          </a:prstGeom>
          <a:solidFill>
            <a:srgbClr val="FFFFFF"/>
          </a:solidFill>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5943759"/>
            <a:ext cx="652463" cy="781050"/>
          </a:xfrm>
          <a:prstGeom prst="rect">
            <a:avLst/>
          </a:prstGeom>
          <a:solidFill>
            <a:srgbClr val="FFFFFF"/>
          </a:solidFill>
        </p:spPr>
      </p:pic>
      <p:sp>
        <p:nvSpPr>
          <p:cNvPr id="6" name="Rectangle 5"/>
          <p:cNvSpPr>
            <a:spLocks noChangeArrowheads="1"/>
          </p:cNvSpPr>
          <p:nvPr/>
        </p:nvSpPr>
        <p:spPr bwMode="auto">
          <a:xfrm>
            <a:off x="-197572" y="63398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Poznańskie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Praktyki</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Badawcze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2013</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Wydział Matematyki i Informatyki Uniwersytetu im. Adama Mickiewicza w Poznaniu</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Collegium Mathematicum, ul. Umultowska 87, 61-614 Poznań, tel. (0-61) 829-5345</a:t>
            </a:r>
            <a:endParaRPr kumimoji="0" lang="pl-PL" alt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8747" y="2501595"/>
            <a:ext cx="4414166"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101" y="2649960"/>
            <a:ext cx="4370681" cy="301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8976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Zasady</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7715200" cy="4133056"/>
          </a:xfrm>
        </p:spPr>
        <p:txBody>
          <a:bodyPr>
            <a:normAutofit lnSpcReduction="10000"/>
          </a:bodyPr>
          <a:lstStyle/>
          <a:p>
            <a:r>
              <a:rPr lang="pl-PL" sz="3600" dirty="0" smtClean="0"/>
              <a:t>Prezentacja </a:t>
            </a:r>
            <a:r>
              <a:rPr lang="pl-PL" sz="3600" dirty="0"/>
              <a:t>ma obrazować, więc jej wygląd jest bardzo ważny</a:t>
            </a:r>
          </a:p>
          <a:p>
            <a:r>
              <a:rPr lang="pl-PL" sz="3600" dirty="0" smtClean="0"/>
              <a:t>Warto </a:t>
            </a:r>
            <a:r>
              <a:rPr lang="pl-PL" sz="3600" dirty="0"/>
              <a:t>nie używać standardowych szablonów, jeśli chcemy kogoś zachwycić, ale musi być Spójność</a:t>
            </a:r>
            <a:r>
              <a:rPr lang="pl-PL" sz="3600" dirty="0" smtClean="0"/>
              <a:t>!</a:t>
            </a:r>
          </a:p>
          <a:p>
            <a:r>
              <a:rPr lang="pl-PL" sz="3600" dirty="0" smtClean="0"/>
              <a:t>Stawiaj na oryginalność, ale nie dziwactwa</a:t>
            </a:r>
            <a:endParaRPr lang="pl-PL" sz="3600" dirty="0"/>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949280"/>
            <a:ext cx="728663" cy="781050"/>
          </a:xfrm>
          <a:prstGeom prst="rect">
            <a:avLst/>
          </a:prstGeom>
          <a:solidFill>
            <a:srgbClr val="FFFFFF"/>
          </a:solidFill>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5943759"/>
            <a:ext cx="652463" cy="781050"/>
          </a:xfrm>
          <a:prstGeom prst="rect">
            <a:avLst/>
          </a:prstGeom>
          <a:solidFill>
            <a:srgbClr val="FFFFFF"/>
          </a:solidFill>
        </p:spPr>
      </p:pic>
      <p:sp>
        <p:nvSpPr>
          <p:cNvPr id="6" name="Rectangle 5"/>
          <p:cNvSpPr>
            <a:spLocks noChangeArrowheads="1"/>
          </p:cNvSpPr>
          <p:nvPr/>
        </p:nvSpPr>
        <p:spPr bwMode="auto">
          <a:xfrm>
            <a:off x="-197572" y="63398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Poznańskie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Praktyki</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Badawcze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2013</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Wydział Matematyki i Informatyki Uniwersytetu im. Adama Mickiewicza w Poznaniu</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Collegium Mathematicum, ul. Umultowska 87, 61-614 Poznań, tel. (0-61) 829-5345</a:t>
            </a:r>
            <a:endParaRPr kumimoji="0" lang="pl-PL" altLang="pl-PL"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31070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Zasady prezentowania</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7715200" cy="4133056"/>
          </a:xfrm>
        </p:spPr>
        <p:txBody>
          <a:bodyPr>
            <a:normAutofit fontScale="92500" lnSpcReduction="10000"/>
          </a:bodyPr>
          <a:lstStyle/>
          <a:p>
            <a:r>
              <a:rPr lang="pl-PL" sz="3600" dirty="0" smtClean="0"/>
              <a:t>Ważne jest, aby podczas prezentacji nie czytać slajdów, które są wyświetlone na ekranie. Pamiętaj, że slajd jest tylko tłem dla tego, który mówi do publiczności, a nie jest rodzajem książki, którą czytasz dziecku na dobranoc.</a:t>
            </a:r>
          </a:p>
          <a:p>
            <a:r>
              <a:rPr lang="pl-PL" sz="3600" dirty="0" smtClean="0"/>
              <a:t>Staraj się zawsze trzymać frontem do publiczności</a:t>
            </a:r>
            <a:endParaRPr lang="pl-PL" sz="3600" dirty="0"/>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949280"/>
            <a:ext cx="728663" cy="781050"/>
          </a:xfrm>
          <a:prstGeom prst="rect">
            <a:avLst/>
          </a:prstGeom>
          <a:solidFill>
            <a:srgbClr val="FFFFFF"/>
          </a:solidFill>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5943759"/>
            <a:ext cx="652463" cy="781050"/>
          </a:xfrm>
          <a:prstGeom prst="rect">
            <a:avLst/>
          </a:prstGeom>
          <a:solidFill>
            <a:srgbClr val="FFFFFF"/>
          </a:solidFill>
        </p:spPr>
      </p:pic>
      <p:sp>
        <p:nvSpPr>
          <p:cNvPr id="6" name="Rectangle 5"/>
          <p:cNvSpPr>
            <a:spLocks noChangeArrowheads="1"/>
          </p:cNvSpPr>
          <p:nvPr/>
        </p:nvSpPr>
        <p:spPr bwMode="auto">
          <a:xfrm>
            <a:off x="-197572" y="63398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Poznańskie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Praktyki</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Badawcze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2013</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Wydział Matematyki i Informatyki Uniwersytetu im. Adama Mickiewicza w Poznaniu</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Collegium Mathematicum, ul. Umultowska 87, 61-614 Poznań, tel. (0-61) 829-5345</a:t>
            </a:r>
            <a:endParaRPr kumimoji="0" lang="pl-PL" altLang="pl-PL"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547750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Zasady prezentowania</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3394720" cy="4133056"/>
          </a:xfrm>
        </p:spPr>
        <p:txBody>
          <a:bodyPr>
            <a:normAutofit/>
          </a:bodyPr>
          <a:lstStyle/>
          <a:p>
            <a:r>
              <a:rPr lang="pl-PL" sz="3600" dirty="0" smtClean="0"/>
              <a:t>Przećwicz </a:t>
            </a:r>
            <a:r>
              <a:rPr lang="pl-PL" sz="3600" dirty="0"/>
              <a:t>prezentację wcześniej</a:t>
            </a:r>
          </a:p>
          <a:p>
            <a:r>
              <a:rPr lang="pl-PL" sz="3600" dirty="0" smtClean="0"/>
              <a:t>Sprawdź</a:t>
            </a:r>
            <a:r>
              <a:rPr lang="pl-PL" sz="3600" dirty="0"/>
              <a:t>, czy wszystko działa</a:t>
            </a:r>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949280"/>
            <a:ext cx="728663" cy="781050"/>
          </a:xfrm>
          <a:prstGeom prst="rect">
            <a:avLst/>
          </a:prstGeom>
          <a:solidFill>
            <a:srgbClr val="FFFFFF"/>
          </a:solidFill>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5943759"/>
            <a:ext cx="652463" cy="781050"/>
          </a:xfrm>
          <a:prstGeom prst="rect">
            <a:avLst/>
          </a:prstGeom>
          <a:solidFill>
            <a:srgbClr val="FFFFFF"/>
          </a:solidFill>
        </p:spPr>
      </p:pic>
      <p:sp>
        <p:nvSpPr>
          <p:cNvPr id="6" name="Rectangle 5"/>
          <p:cNvSpPr>
            <a:spLocks noChangeArrowheads="1"/>
          </p:cNvSpPr>
          <p:nvPr/>
        </p:nvSpPr>
        <p:spPr bwMode="auto">
          <a:xfrm>
            <a:off x="-197572" y="63398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Poznańskie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Praktyki</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Badawcze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2013</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Wydział Matematyki i Informatyki Uniwersytetu im. Adama Mickiewicza w Poznaniu</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Collegium Mathematicum, ul. Umultowska 87, 61-614 Poznań, tel. (0-61) 829-5345</a:t>
            </a:r>
            <a:endParaRPr kumimoji="0" lang="pl-PL" alt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1484784"/>
            <a:ext cx="4878484" cy="4390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8976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Kwestie formalne</a:t>
            </a:r>
            <a:endParaRPr lang="pl-PL" dirty="0"/>
          </a:p>
        </p:txBody>
      </p:sp>
      <p:sp>
        <p:nvSpPr>
          <p:cNvPr id="3" name="Symbol zastępczy zawartości 2"/>
          <p:cNvSpPr>
            <a:spLocks noGrp="1"/>
          </p:cNvSpPr>
          <p:nvPr>
            <p:ph idx="1"/>
          </p:nvPr>
        </p:nvSpPr>
        <p:spPr/>
        <p:txBody>
          <a:bodyPr/>
          <a:lstStyle/>
          <a:p>
            <a:r>
              <a:rPr lang="pl-PL" dirty="0" smtClean="0"/>
              <a:t>Prace napisane przed końcem semestru</a:t>
            </a:r>
          </a:p>
          <a:p>
            <a:r>
              <a:rPr lang="pl-PL" dirty="0" smtClean="0"/>
              <a:t>(nasz termin – 1 czerwca 2015)</a:t>
            </a:r>
          </a:p>
          <a:p>
            <a:r>
              <a:rPr lang="pl-PL" dirty="0" smtClean="0"/>
              <a:t>Obrony: 20-30 lipca (?)</a:t>
            </a:r>
            <a:endParaRPr lang="pl-PL" dirty="0"/>
          </a:p>
        </p:txBody>
      </p:sp>
    </p:spTree>
    <p:extLst>
      <p:ext uri="{BB962C8B-B14F-4D97-AF65-F5344CB8AC3E}">
        <p14:creationId xmlns:p14="http://schemas.microsoft.com/office/powerpoint/2010/main" val="3092464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Zasady prezentowania</a:t>
            </a:r>
            <a:endParaRPr lang="pl-PL" dirty="0">
              <a:latin typeface="Cambria" panose="02040503050406030204" pitchFamily="18" charset="0"/>
            </a:endParaRPr>
          </a:p>
        </p:txBody>
      </p:sp>
      <p:sp>
        <p:nvSpPr>
          <p:cNvPr id="3" name="Content Placeholder 2"/>
          <p:cNvSpPr>
            <a:spLocks noGrp="1"/>
          </p:cNvSpPr>
          <p:nvPr>
            <p:ph idx="1"/>
          </p:nvPr>
        </p:nvSpPr>
        <p:spPr>
          <a:xfrm>
            <a:off x="430758" y="1527164"/>
            <a:ext cx="3205137" cy="4133056"/>
          </a:xfrm>
        </p:spPr>
        <p:txBody>
          <a:bodyPr>
            <a:normAutofit/>
          </a:bodyPr>
          <a:lstStyle/>
          <a:p>
            <a:r>
              <a:rPr lang="pl-PL" sz="3600" dirty="0" smtClean="0"/>
              <a:t>Korzystaj z rozszerzonego ekranu</a:t>
            </a:r>
            <a:endParaRPr lang="pl-PL" sz="3600" dirty="0"/>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949280"/>
            <a:ext cx="728663" cy="781050"/>
          </a:xfrm>
          <a:prstGeom prst="rect">
            <a:avLst/>
          </a:prstGeom>
          <a:solidFill>
            <a:srgbClr val="FFFFFF"/>
          </a:solidFill>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5943759"/>
            <a:ext cx="652463" cy="781050"/>
          </a:xfrm>
          <a:prstGeom prst="rect">
            <a:avLst/>
          </a:prstGeom>
          <a:solidFill>
            <a:srgbClr val="FFFFFF"/>
          </a:solidFill>
        </p:spPr>
      </p:pic>
      <p:sp>
        <p:nvSpPr>
          <p:cNvPr id="6" name="Rectangle 5"/>
          <p:cNvSpPr>
            <a:spLocks noChangeArrowheads="1"/>
          </p:cNvSpPr>
          <p:nvPr/>
        </p:nvSpPr>
        <p:spPr bwMode="auto">
          <a:xfrm>
            <a:off x="-197572" y="63398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Poznańskie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Praktyki</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Badawcze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2013</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Wydział Matematyki i Informatyki Uniwersytetu im. Adama Mickiewicza w Poznaniu</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Collegium Mathematicum, ul. Umultowska 87, 61-614 Poznań, tel. (0-61) 829-5345</a:t>
            </a:r>
            <a:endParaRPr kumimoji="0" lang="pl-PL" alt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1268760"/>
            <a:ext cx="5166516" cy="4649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4473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Zasady prezentowania</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7715200" cy="4133056"/>
          </a:xfrm>
        </p:spPr>
        <p:txBody>
          <a:bodyPr>
            <a:normAutofit/>
          </a:bodyPr>
          <a:lstStyle/>
          <a:p>
            <a:r>
              <a:rPr lang="pl-PL" sz="3600" dirty="0" smtClean="0"/>
              <a:t>Nie </a:t>
            </a:r>
            <a:r>
              <a:rPr lang="pl-PL" sz="3600" dirty="0"/>
              <a:t>przepraszaj!</a:t>
            </a:r>
          </a:p>
          <a:p>
            <a:r>
              <a:rPr lang="pl-PL" sz="3600" dirty="0" smtClean="0"/>
              <a:t>Miej </a:t>
            </a:r>
            <a:r>
              <a:rPr lang="pl-PL" sz="3600" dirty="0"/>
              <a:t>przyjemność z tego co opowiadasz - niech to płynie</a:t>
            </a:r>
          </a:p>
          <a:p>
            <a:r>
              <a:rPr lang="pl-PL" sz="3600" dirty="0" smtClean="0"/>
              <a:t>Doceń </a:t>
            </a:r>
            <a:r>
              <a:rPr lang="pl-PL" sz="3600" dirty="0"/>
              <a:t>pytających</a:t>
            </a:r>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949280"/>
            <a:ext cx="728663" cy="781050"/>
          </a:xfrm>
          <a:prstGeom prst="rect">
            <a:avLst/>
          </a:prstGeom>
          <a:solidFill>
            <a:srgbClr val="FFFFFF"/>
          </a:solidFill>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5943759"/>
            <a:ext cx="652463" cy="781050"/>
          </a:xfrm>
          <a:prstGeom prst="rect">
            <a:avLst/>
          </a:prstGeom>
          <a:solidFill>
            <a:srgbClr val="FFFFFF"/>
          </a:solidFill>
        </p:spPr>
      </p:pic>
      <p:sp>
        <p:nvSpPr>
          <p:cNvPr id="6" name="Rectangle 5"/>
          <p:cNvSpPr>
            <a:spLocks noChangeArrowheads="1"/>
          </p:cNvSpPr>
          <p:nvPr/>
        </p:nvSpPr>
        <p:spPr bwMode="auto">
          <a:xfrm>
            <a:off x="-197572" y="63398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Poznańskie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Praktyki</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Badawcze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2013</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Wydział Matematyki i Informatyki Uniwersytetu im. Adama Mickiewicza w Poznaniu</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Collegium Mathematicum, ul. Umultowska 87, 61-614 Poznań, tel. (0-61) 829-5345</a:t>
            </a:r>
            <a:endParaRPr kumimoji="0" lang="pl-PL" altLang="pl-PL"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895915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Zasady prezentowania</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7715200" cy="4133056"/>
          </a:xfrm>
        </p:spPr>
        <p:txBody>
          <a:bodyPr>
            <a:normAutofit/>
          </a:bodyPr>
          <a:lstStyle/>
          <a:p>
            <a:r>
              <a:rPr lang="pl-PL" sz="3600" dirty="0" smtClean="0"/>
              <a:t>Jest jeszcze wiele wiele innych zasad</a:t>
            </a:r>
          </a:p>
          <a:p>
            <a:r>
              <a:rPr lang="pl-PL" sz="3600" dirty="0" smtClean="0"/>
              <a:t>Po więcej zapraszam zapewne w innym miejscu i czasie</a:t>
            </a:r>
            <a:endParaRPr lang="pl-PL" sz="3600" dirty="0"/>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5949280"/>
            <a:ext cx="728663" cy="781050"/>
          </a:xfrm>
          <a:prstGeom prst="rect">
            <a:avLst/>
          </a:prstGeom>
          <a:solidFill>
            <a:srgbClr val="FFFFFF"/>
          </a:solidFill>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5943759"/>
            <a:ext cx="652463" cy="781050"/>
          </a:xfrm>
          <a:prstGeom prst="rect">
            <a:avLst/>
          </a:prstGeom>
          <a:solidFill>
            <a:srgbClr val="FFFFFF"/>
          </a:solidFill>
        </p:spPr>
      </p:pic>
      <p:sp>
        <p:nvSpPr>
          <p:cNvPr id="6" name="Rectangle 5"/>
          <p:cNvSpPr>
            <a:spLocks noChangeArrowheads="1"/>
          </p:cNvSpPr>
          <p:nvPr/>
        </p:nvSpPr>
        <p:spPr bwMode="auto">
          <a:xfrm>
            <a:off x="-197572" y="63398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Poznańskie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Praktyki</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pl-PL"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Badawcze</a:t>
            </a:r>
            <a:r>
              <a:rPr kumimoji="0" lang="en-US" altLang="pl-PL"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2013</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Wydział Matematyki i Informatyki Uniwersytetu im. Adama Mickiewicza w Poznaniu</a:t>
            </a:r>
            <a:endParaRPr kumimoji="0" lang="pl-PL" altLang="pl-PL"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Collegium Mathematicum, ul. Umultowska 87, 61-614 Poznań, tel. (0-61) 829-5345</a:t>
            </a:r>
            <a:endParaRPr kumimoji="0" lang="pl-PL" altLang="pl-PL"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0152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Proponowany harmonogram</a:t>
            </a:r>
            <a:endParaRPr lang="pl-PL" dirty="0"/>
          </a:p>
        </p:txBody>
      </p:sp>
      <p:sp>
        <p:nvSpPr>
          <p:cNvPr id="3" name="Symbol zastępczy zawartości 2"/>
          <p:cNvSpPr>
            <a:spLocks noGrp="1"/>
          </p:cNvSpPr>
          <p:nvPr>
            <p:ph idx="1"/>
          </p:nvPr>
        </p:nvSpPr>
        <p:spPr/>
        <p:txBody>
          <a:bodyPr/>
          <a:lstStyle/>
          <a:p>
            <a:r>
              <a:rPr lang="pl-PL" dirty="0" smtClean="0"/>
              <a:t>Marzec – szkic pracy</a:t>
            </a:r>
          </a:p>
          <a:p>
            <a:r>
              <a:rPr lang="pl-PL" dirty="0" smtClean="0"/>
              <a:t>Kwiecień – pisanie</a:t>
            </a:r>
          </a:p>
          <a:p>
            <a:r>
              <a:rPr lang="pl-PL" dirty="0" smtClean="0"/>
              <a:t>Maj – poprawianie</a:t>
            </a:r>
          </a:p>
          <a:p>
            <a:r>
              <a:rPr lang="pl-PL" dirty="0" smtClean="0"/>
              <a:t>Czerwiec – oddanie</a:t>
            </a:r>
          </a:p>
          <a:p>
            <a:r>
              <a:rPr lang="pl-PL" dirty="0" smtClean="0"/>
              <a:t>Lipiec - obrona</a:t>
            </a:r>
            <a:endParaRPr lang="pl-PL" dirty="0"/>
          </a:p>
        </p:txBody>
      </p:sp>
    </p:spTree>
    <p:extLst>
      <p:ext uri="{BB962C8B-B14F-4D97-AF65-F5344CB8AC3E}">
        <p14:creationId xmlns:p14="http://schemas.microsoft.com/office/powerpoint/2010/main" val="2811907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Cambria" panose="02040503050406030204" pitchFamily="18" charset="0"/>
              </a:rPr>
              <a:t>Narzędzie do pisania</a:t>
            </a:r>
            <a:endParaRPr lang="pl-PL" dirty="0">
              <a:latin typeface="Cambria" panose="02040503050406030204" pitchFamily="18" charset="0"/>
            </a:endParaRPr>
          </a:p>
        </p:txBody>
      </p:sp>
      <p:sp>
        <p:nvSpPr>
          <p:cNvPr id="3" name="Content Placeholder 2"/>
          <p:cNvSpPr>
            <a:spLocks noGrp="1"/>
          </p:cNvSpPr>
          <p:nvPr>
            <p:ph idx="1"/>
          </p:nvPr>
        </p:nvSpPr>
        <p:spPr>
          <a:xfrm>
            <a:off x="457200" y="1600201"/>
            <a:ext cx="8229600" cy="4133056"/>
          </a:xfrm>
        </p:spPr>
        <p:txBody>
          <a:bodyPr/>
          <a:lstStyle/>
          <a:p>
            <a:r>
              <a:rPr lang="pl-PL" dirty="0" smtClean="0"/>
              <a:t>Tex</a:t>
            </a:r>
          </a:p>
          <a:p>
            <a:r>
              <a:rPr lang="pl-PL" dirty="0" smtClean="0"/>
              <a:t>Word</a:t>
            </a:r>
          </a:p>
          <a:p>
            <a:r>
              <a:rPr lang="pl-PL" dirty="0" smtClean="0"/>
              <a:t>Inne propozycje?</a:t>
            </a:r>
            <a:endParaRPr lang="pl-PL" dirty="0"/>
          </a:p>
        </p:txBody>
      </p:sp>
    </p:spTree>
    <p:extLst>
      <p:ext uri="{BB962C8B-B14F-4D97-AF65-F5344CB8AC3E}">
        <p14:creationId xmlns:p14="http://schemas.microsoft.com/office/powerpoint/2010/main" val="526250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Interpunkcja</a:t>
            </a:r>
            <a:endParaRPr lang="pl-PL" dirty="0"/>
          </a:p>
        </p:txBody>
      </p:sp>
      <p:sp>
        <p:nvSpPr>
          <p:cNvPr id="3" name="Symbol zastępczy zawartości 2"/>
          <p:cNvSpPr>
            <a:spLocks noGrp="1"/>
          </p:cNvSpPr>
          <p:nvPr>
            <p:ph idx="1"/>
          </p:nvPr>
        </p:nvSpPr>
        <p:spPr/>
        <p:txBody>
          <a:bodyPr>
            <a:normAutofit fontScale="70000" lnSpcReduction="20000"/>
          </a:bodyPr>
          <a:lstStyle/>
          <a:p>
            <a:r>
              <a:rPr lang="pl-PL" dirty="0">
                <a:latin typeface="+mj-lt"/>
              </a:rPr>
              <a:t>Nie wstawiamy spacji przed znakiem interpunkcyjnym (kropka, przecinek, średnik, dwukropek, wykrzyknik, znak zapytania). Wstawiamy ją zawsze po znaku interpunkcyjnym. </a:t>
            </a:r>
            <a:endParaRPr lang="pl-PL" dirty="0" smtClean="0">
              <a:latin typeface="+mj-lt"/>
            </a:endParaRPr>
          </a:p>
          <a:p>
            <a:r>
              <a:rPr lang="pl-PL" dirty="0">
                <a:latin typeface="+mj-lt"/>
              </a:rPr>
              <a:t>Nie wstawiamy spacji po nawiasie otwierającym (, [,{ ani też przed nawiasem zamykającym ), ], } </a:t>
            </a:r>
            <a:endParaRPr lang="pl-PL" dirty="0" smtClean="0">
              <a:latin typeface="+mj-lt"/>
            </a:endParaRPr>
          </a:p>
          <a:p>
            <a:r>
              <a:rPr lang="pl-PL" dirty="0">
                <a:latin typeface="+mj-lt"/>
              </a:rPr>
              <a:t>Nie wstawiamy spacji między początkiem i końcem tekstu a znakiem </a:t>
            </a:r>
            <a:r>
              <a:rPr lang="pl-PL" dirty="0" smtClean="0">
                <a:latin typeface="+mj-lt"/>
              </a:rPr>
              <a:t>cudzysłowu.</a:t>
            </a:r>
          </a:p>
          <a:p>
            <a:r>
              <a:rPr lang="pl-PL" altLang="pl-PL" dirty="0">
                <a:latin typeface="+mj-lt"/>
              </a:rPr>
              <a:t>Nie </a:t>
            </a:r>
            <a:r>
              <a:rPr lang="pl-PL" altLang="pl-PL" dirty="0" smtClean="0">
                <a:latin typeface="+mj-lt"/>
              </a:rPr>
              <a:t>robimy nowej linii w innym celu niż przejście </a:t>
            </a:r>
            <a:r>
              <a:rPr lang="pl-PL" altLang="pl-PL" dirty="0">
                <a:latin typeface="+mj-lt"/>
              </a:rPr>
              <a:t>do nowego akapitu</a:t>
            </a:r>
            <a:r>
              <a:rPr lang="pl-PL" altLang="pl-PL" dirty="0" smtClean="0">
                <a:latin typeface="+mj-lt"/>
              </a:rPr>
              <a:t>.</a:t>
            </a:r>
          </a:p>
          <a:p>
            <a:r>
              <a:rPr lang="pl-PL" altLang="pl-PL" dirty="0" smtClean="0">
                <a:latin typeface="+mj-lt"/>
              </a:rPr>
              <a:t>zestawienia </a:t>
            </a:r>
            <a:r>
              <a:rPr lang="pl-PL" altLang="pl-PL" dirty="0">
                <a:latin typeface="+mj-lt"/>
              </a:rPr>
              <a:t>typu „</a:t>
            </a:r>
            <a:r>
              <a:rPr lang="pl-PL" altLang="pl-PL" dirty="0" smtClean="0">
                <a:latin typeface="+mj-lt"/>
              </a:rPr>
              <a:t>polsko‐francuski</a:t>
            </a:r>
            <a:r>
              <a:rPr lang="pl-PL" altLang="pl-PL" dirty="0">
                <a:latin typeface="+mj-lt"/>
              </a:rPr>
              <a:t>” piszemy </a:t>
            </a:r>
            <a:r>
              <a:rPr lang="pl-PL" altLang="pl-PL" dirty="0" smtClean="0">
                <a:latin typeface="+mj-lt"/>
              </a:rPr>
              <a:t>używając </a:t>
            </a:r>
            <a:r>
              <a:rPr lang="pl-PL" altLang="pl-PL" dirty="0">
                <a:latin typeface="+mj-lt"/>
              </a:rPr>
              <a:t>tzw. krótkiego </a:t>
            </a:r>
            <a:r>
              <a:rPr lang="pl-PL" altLang="pl-PL" dirty="0" smtClean="0">
                <a:latin typeface="+mj-lt"/>
              </a:rPr>
              <a:t>myślnika „‐”, bez spacji pomiędzy wyrazami </a:t>
            </a:r>
            <a:endParaRPr lang="pl-PL" altLang="pl-PL" dirty="0">
              <a:latin typeface="+mj-lt"/>
            </a:endParaRPr>
          </a:p>
          <a:p>
            <a:r>
              <a:rPr lang="pl-PL" dirty="0" smtClean="0">
                <a:latin typeface="+mj-lt"/>
              </a:rPr>
              <a:t>w </a:t>
            </a:r>
            <a:r>
              <a:rPr lang="pl-PL" dirty="0">
                <a:latin typeface="+mj-lt"/>
              </a:rPr>
              <a:t>innych przypadkach </a:t>
            </a:r>
            <a:r>
              <a:rPr lang="pl-PL" dirty="0" smtClean="0">
                <a:latin typeface="+mj-lt"/>
              </a:rPr>
              <a:t>używamy </a:t>
            </a:r>
            <a:r>
              <a:rPr lang="pl-PL" dirty="0">
                <a:latin typeface="+mj-lt"/>
              </a:rPr>
              <a:t>tzw. długiego </a:t>
            </a:r>
            <a:r>
              <a:rPr lang="pl-PL" dirty="0" smtClean="0">
                <a:latin typeface="+mj-lt"/>
              </a:rPr>
              <a:t>myślnika </a:t>
            </a:r>
            <a:r>
              <a:rPr lang="pl-PL" dirty="0">
                <a:latin typeface="+mj-lt"/>
              </a:rPr>
              <a:t>„–” oddzielonego spacjami </a:t>
            </a:r>
            <a:r>
              <a:rPr lang="pl-PL" dirty="0" smtClean="0">
                <a:latin typeface="+mj-lt"/>
              </a:rPr>
              <a:t>(w </a:t>
            </a:r>
            <a:r>
              <a:rPr lang="pl-PL" dirty="0" err="1" smtClean="0">
                <a:latin typeface="+mj-lt"/>
              </a:rPr>
              <a:t>tex</a:t>
            </a:r>
            <a:r>
              <a:rPr lang="pl-PL" dirty="0" smtClean="0">
                <a:latin typeface="+mj-lt"/>
              </a:rPr>
              <a:t>: -- lub ---)</a:t>
            </a:r>
          </a:p>
          <a:p>
            <a:r>
              <a:rPr lang="pl-PL" dirty="0">
                <a:latin typeface="+mj-lt"/>
              </a:rPr>
              <a:t>gdy w cytowanym przez nas </a:t>
            </a:r>
            <a:r>
              <a:rPr lang="pl-PL" dirty="0" smtClean="0">
                <a:latin typeface="+mj-lt"/>
              </a:rPr>
              <a:t>wyrażeniu </a:t>
            </a:r>
            <a:r>
              <a:rPr lang="pl-PL" dirty="0">
                <a:latin typeface="+mj-lt"/>
              </a:rPr>
              <a:t>znajduje </a:t>
            </a:r>
            <a:r>
              <a:rPr lang="pl-PL" dirty="0" smtClean="0">
                <a:latin typeface="+mj-lt"/>
              </a:rPr>
              <a:t>się inny </a:t>
            </a:r>
            <a:r>
              <a:rPr lang="pl-PL" dirty="0">
                <a:latin typeface="+mj-lt"/>
              </a:rPr>
              <a:t>cytat, </a:t>
            </a:r>
            <a:r>
              <a:rPr lang="pl-PL" dirty="0" smtClean="0">
                <a:latin typeface="+mj-lt"/>
              </a:rPr>
              <a:t>oprócz znaków „ ” używamy » « </a:t>
            </a:r>
            <a:endParaRPr lang="pl-PL" dirty="0">
              <a:latin typeface="+mj-lt"/>
            </a:endParaRPr>
          </a:p>
        </p:txBody>
      </p:sp>
      <p:sp>
        <p:nvSpPr>
          <p:cNvPr id="6" name="Rectangle 3"/>
          <p:cNvSpPr>
            <a:spLocks noChangeArrowheads="1"/>
          </p:cNvSpPr>
          <p:nvPr/>
        </p:nvSpPr>
        <p:spPr bwMode="auto">
          <a:xfrm>
            <a:off x="0" y="-738664"/>
            <a:ext cx="26481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pl-PL" altLang="pl-PL" sz="1800" b="0" i="0" u="none" strike="noStrike" cap="none" normalizeH="0" baseline="0" dirty="0" smtClean="0">
                <a:ln>
                  <a:noFill/>
                </a:ln>
                <a:solidFill>
                  <a:schemeClr val="tx1"/>
                </a:solidFill>
                <a:effectLst/>
                <a:latin typeface="Arial" panose="020B0604020202020204" pitchFamily="34" charset="0"/>
              </a:rPr>
              <a:t> </a:t>
            </a:r>
            <a:br>
              <a:rPr kumimoji="0" lang="pl-PL" altLang="pl-PL" sz="1800" b="0" i="0" u="none" strike="noStrike" cap="none" normalizeH="0" baseline="0" dirty="0" smtClean="0">
                <a:ln>
                  <a:noFill/>
                </a:ln>
                <a:solidFill>
                  <a:schemeClr val="tx1"/>
                </a:solidFill>
                <a:effectLst/>
                <a:latin typeface="Arial" panose="020B0604020202020204" pitchFamily="34" charset="0"/>
              </a:rPr>
            </a:br>
            <a:r>
              <a:rPr kumimoji="0" lang="pl-PL" altLang="pl-PL" sz="1800" b="0" i="0" u="none" strike="noStrike" cap="none" normalizeH="0" baseline="0" dirty="0" smtClean="0">
                <a:ln>
                  <a:noFill/>
                </a:ln>
                <a:solidFill>
                  <a:schemeClr val="tx1"/>
                </a:solidFill>
                <a:effectLst/>
                <a:latin typeface="Arial" panose="020B0604020202020204" pitchFamily="34" charset="0"/>
              </a:rPr>
              <a:t/>
            </a:r>
            <a:br>
              <a:rPr kumimoji="0" lang="pl-PL" altLang="pl-PL" sz="1800" b="0" i="0" u="none" strike="noStrike" cap="none" normalizeH="0" baseline="0" dirty="0" smtClean="0">
                <a:ln>
                  <a:noFill/>
                </a:ln>
                <a:solidFill>
                  <a:schemeClr val="tx1"/>
                </a:solidFill>
                <a:effectLst/>
                <a:latin typeface="Arial" panose="020B0604020202020204" pitchFamily="34" charset="0"/>
              </a:rPr>
            </a:br>
            <a:endParaRPr kumimoji="0" lang="pl-PL" altLang="pl-PL"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altLang="pl-PL"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07433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Kroje czcionek</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smtClean="0"/>
              <a:t>Całość pracy piszemy jedną czcionką w jednym rozmiarze i z jedną interlinią</a:t>
            </a:r>
          </a:p>
          <a:p>
            <a:r>
              <a:rPr lang="pl-PL" dirty="0" smtClean="0"/>
              <a:t>Najlepiej, żeby czcionka była </a:t>
            </a:r>
            <a:r>
              <a:rPr lang="pl-PL" dirty="0" err="1" smtClean="0"/>
              <a:t>kerningowana</a:t>
            </a:r>
            <a:endParaRPr lang="pl-PL" dirty="0" smtClean="0"/>
          </a:p>
          <a:p>
            <a:r>
              <a:rPr lang="pl-PL" dirty="0" smtClean="0"/>
              <a:t>Tekst czcionką </a:t>
            </a:r>
            <a:r>
              <a:rPr lang="pl-PL" dirty="0" err="1" smtClean="0"/>
              <a:t>bezszeryfową</a:t>
            </a:r>
            <a:r>
              <a:rPr lang="pl-PL" dirty="0" smtClean="0"/>
              <a:t>, nagłówki szeryfową</a:t>
            </a:r>
          </a:p>
          <a:p>
            <a:r>
              <a:rPr lang="pl-PL" dirty="0" smtClean="0"/>
              <a:t>Nowe pojęcia (definiowane) i inne wyróżniane pojęcia piszmy </a:t>
            </a:r>
            <a:r>
              <a:rPr lang="pl-PL" i="1" dirty="0" smtClean="0"/>
              <a:t>kursywą</a:t>
            </a:r>
            <a:endParaRPr lang="pl-PL" dirty="0" smtClean="0"/>
          </a:p>
          <a:p>
            <a:r>
              <a:rPr lang="pl-PL" dirty="0" smtClean="0"/>
              <a:t>Inne wyróżnione rzeczy piszemy </a:t>
            </a:r>
            <a:r>
              <a:rPr lang="pl-PL" b="1" dirty="0" smtClean="0"/>
              <a:t>pogrubieniem</a:t>
            </a:r>
            <a:endParaRPr lang="pl-PL" dirty="0" smtClean="0"/>
          </a:p>
          <a:p>
            <a:r>
              <a:rPr lang="pl-PL" dirty="0" smtClean="0"/>
              <a:t>W zasadzie nie używajmy </a:t>
            </a:r>
            <a:r>
              <a:rPr lang="pl-PL" u="sng" dirty="0" smtClean="0"/>
              <a:t>podkreśleń</a:t>
            </a:r>
            <a:r>
              <a:rPr lang="pl-PL" dirty="0" smtClean="0"/>
              <a:t>, chyba, że do słów kluczowych pseudokodu (retro zasada)</a:t>
            </a:r>
            <a:endParaRPr lang="pl-PL" u="sng" dirty="0"/>
          </a:p>
        </p:txBody>
      </p:sp>
    </p:spTree>
    <p:extLst>
      <p:ext uri="{BB962C8B-B14F-4D97-AF65-F5344CB8AC3E}">
        <p14:creationId xmlns:p14="http://schemas.microsoft.com/office/powerpoint/2010/main" val="3792298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Wygląd strony</a:t>
            </a:r>
            <a:endParaRPr lang="pl-PL" dirty="0"/>
          </a:p>
        </p:txBody>
      </p:sp>
      <p:sp>
        <p:nvSpPr>
          <p:cNvPr id="3" name="Symbol zastępczy zawartości 2"/>
          <p:cNvSpPr>
            <a:spLocks noGrp="1"/>
          </p:cNvSpPr>
          <p:nvPr>
            <p:ph idx="1"/>
          </p:nvPr>
        </p:nvSpPr>
        <p:spPr/>
        <p:txBody>
          <a:bodyPr/>
          <a:lstStyle/>
          <a:p>
            <a:endParaRPr lang="pl-PL" dirty="0" smtClean="0"/>
          </a:p>
          <a:p>
            <a:endParaRPr lang="pl-PL" dirty="0"/>
          </a:p>
          <a:p>
            <a:endParaRPr lang="pl-PL" dirty="0" smtClean="0"/>
          </a:p>
          <a:p>
            <a:endParaRPr lang="pl-PL" dirty="0"/>
          </a:p>
          <a:p>
            <a:endParaRPr lang="pl-PL" dirty="0" smtClean="0"/>
          </a:p>
          <a:p>
            <a:r>
              <a:rPr lang="pl-PL" dirty="0" smtClean="0"/>
              <a:t>Zasada szarej kartki</a:t>
            </a:r>
            <a:endParaRPr lang="pl-PL" dirty="0"/>
          </a:p>
        </p:txBody>
      </p:sp>
      <p:pic>
        <p:nvPicPr>
          <p:cNvPr id="5" name="Obraz 4"/>
          <p:cNvPicPr>
            <a:picLocks noChangeAspect="1"/>
          </p:cNvPicPr>
          <p:nvPr/>
        </p:nvPicPr>
        <p:blipFill>
          <a:blip r:embed="rId3"/>
          <a:stretch>
            <a:fillRect/>
          </a:stretch>
        </p:blipFill>
        <p:spPr>
          <a:xfrm>
            <a:off x="611560" y="1748193"/>
            <a:ext cx="7641877" cy="2695571"/>
          </a:xfrm>
          <a:prstGeom prst="rect">
            <a:avLst/>
          </a:prstGeom>
        </p:spPr>
      </p:pic>
    </p:spTree>
    <p:extLst>
      <p:ext uri="{BB962C8B-B14F-4D97-AF65-F5344CB8AC3E}">
        <p14:creationId xmlns:p14="http://schemas.microsoft.com/office/powerpoint/2010/main" val="825020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Czego unikamy </a:t>
            </a:r>
            <a:r>
              <a:rPr lang="pl-PL" dirty="0" smtClean="0"/>
              <a:t/>
            </a:r>
            <a:br>
              <a:rPr lang="pl-PL" dirty="0" smtClean="0"/>
            </a:br>
            <a:r>
              <a:rPr lang="pl-PL" sz="1400" dirty="0" smtClean="0"/>
              <a:t>(</a:t>
            </a:r>
            <a:r>
              <a:rPr lang="pl-PL" sz="1400" dirty="0"/>
              <a:t>Zgodnie z </a:t>
            </a:r>
            <a:r>
              <a:rPr lang="pl-PL" sz="1400" dirty="0">
                <a:hlinkClick r:id="rId2" tooltip="Polska Norma"/>
              </a:rPr>
              <a:t>Polską Normą</a:t>
            </a:r>
            <a:r>
              <a:rPr lang="pl-PL" sz="1400" dirty="0"/>
              <a:t> </a:t>
            </a:r>
            <a:r>
              <a:rPr lang="pl-PL" sz="1400" dirty="0" smtClean="0">
                <a:hlinkClick r:id="rId3" tooltip="PN-83/P55366 (strona nie istnieje)"/>
              </a:rPr>
              <a:t>PN-83/P55366</a:t>
            </a:r>
            <a:r>
              <a:rPr lang="pl-PL" sz="1400" dirty="0" smtClean="0"/>
              <a:t>)</a:t>
            </a:r>
            <a:endParaRPr lang="pl-PL" sz="1400" dirty="0"/>
          </a:p>
        </p:txBody>
      </p:sp>
      <p:sp>
        <p:nvSpPr>
          <p:cNvPr id="3" name="Symbol zastępczy zawartości 2"/>
          <p:cNvSpPr>
            <a:spLocks noGrp="1"/>
          </p:cNvSpPr>
          <p:nvPr>
            <p:ph idx="1"/>
          </p:nvPr>
        </p:nvSpPr>
        <p:spPr/>
        <p:txBody>
          <a:bodyPr>
            <a:normAutofit fontScale="92500" lnSpcReduction="20000"/>
          </a:bodyPr>
          <a:lstStyle/>
          <a:p>
            <a:r>
              <a:rPr lang="pl-PL" dirty="0" smtClean="0"/>
              <a:t>Sierota – wiszący spójnik na końcu linii (wyrazy 1-literowe lub krótkie, takie jak „ale”, „lub”)</a:t>
            </a:r>
          </a:p>
          <a:p>
            <a:r>
              <a:rPr lang="pl-PL" dirty="0" smtClean="0"/>
              <a:t>Wdowa – krótki wyraz lub końcówka przeniesionego wyrazu w wierszu końcowym.</a:t>
            </a:r>
          </a:p>
          <a:p>
            <a:r>
              <a:rPr lang="pl-PL" dirty="0" smtClean="0"/>
              <a:t>Szewc – samotny pierwszy wiersz akapitu na dole strony</a:t>
            </a:r>
          </a:p>
          <a:p>
            <a:r>
              <a:rPr lang="pl-PL" dirty="0" smtClean="0"/>
              <a:t>Bękart – samotny ostatni wiersz akapitu na początku strony</a:t>
            </a:r>
          </a:p>
          <a:p>
            <a:r>
              <a:rPr lang="pl-PL" dirty="0" smtClean="0"/>
              <a:t>Kanaliki – białe miejsca układające się w pionowe lub ukośne korytarze</a:t>
            </a:r>
          </a:p>
          <a:p>
            <a:pPr marL="0" indent="0">
              <a:buNone/>
            </a:pPr>
            <a:endParaRPr lang="pl-PL" dirty="0"/>
          </a:p>
        </p:txBody>
      </p:sp>
    </p:spTree>
    <p:extLst>
      <p:ext uri="{BB962C8B-B14F-4D97-AF65-F5344CB8AC3E}">
        <p14:creationId xmlns:p14="http://schemas.microsoft.com/office/powerpoint/2010/main" val="4082771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1435</Words>
  <Application>Microsoft Office PowerPoint</Application>
  <PresentationFormat>Pokaz na ekranie (4:3)</PresentationFormat>
  <Paragraphs>186</Paragraphs>
  <Slides>32</Slides>
  <Notes>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32</vt:i4>
      </vt:variant>
    </vt:vector>
  </HeadingPairs>
  <TitlesOfParts>
    <vt:vector size="37" baseType="lpstr">
      <vt:lpstr>Arial</vt:lpstr>
      <vt:lpstr>Calibri</vt:lpstr>
      <vt:lpstr>Cambria</vt:lpstr>
      <vt:lpstr>Times New Roman</vt:lpstr>
      <vt:lpstr>Office Theme</vt:lpstr>
      <vt:lpstr>Jak pisać prace</vt:lpstr>
      <vt:lpstr>Wymagania formalne</vt:lpstr>
      <vt:lpstr>Kwestie formalne</vt:lpstr>
      <vt:lpstr>Proponowany harmonogram</vt:lpstr>
      <vt:lpstr>Narzędzie do pisania</vt:lpstr>
      <vt:lpstr>Interpunkcja</vt:lpstr>
      <vt:lpstr>Kroje czcionek</vt:lpstr>
      <vt:lpstr>Wygląd strony</vt:lpstr>
      <vt:lpstr>Czego unikamy  (Zgodnie z Polską Normą PN-83/P55366)</vt:lpstr>
      <vt:lpstr>Cytaty</vt:lpstr>
      <vt:lpstr>O wyglądzie na koniec</vt:lpstr>
      <vt:lpstr>Akapit</vt:lpstr>
      <vt:lpstr>Topic sentence</vt:lpstr>
      <vt:lpstr>Topic sentence – przykład</vt:lpstr>
      <vt:lpstr>Topic sentence – przykład</vt:lpstr>
      <vt:lpstr>Celność wypowiedzi</vt:lpstr>
      <vt:lpstr>Tworzenie pracy</vt:lpstr>
      <vt:lpstr>Od szczegółu do ogółu</vt:lpstr>
      <vt:lpstr>Od ogółu do szczegółu</vt:lpstr>
      <vt:lpstr>Matematyka</vt:lpstr>
      <vt:lpstr>Słów tylko kilka na temat Prezentacji i prezentowania</vt:lpstr>
      <vt:lpstr>Zasady</vt:lpstr>
      <vt:lpstr>Czym jest prezentacja</vt:lpstr>
      <vt:lpstr>Zasady</vt:lpstr>
      <vt:lpstr>Zasady</vt:lpstr>
      <vt:lpstr>Zasady</vt:lpstr>
      <vt:lpstr>Zasady</vt:lpstr>
      <vt:lpstr>Zasady prezentowania</vt:lpstr>
      <vt:lpstr>Zasady prezentowania</vt:lpstr>
      <vt:lpstr>Zasady prezentowania</vt:lpstr>
      <vt:lpstr>Zasady prezentowania</vt:lpstr>
      <vt:lpstr>Zasady prezentowania</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Słów tylko kilka na temat</dc:title>
  <dc:creator>Rafał</dc:creator>
  <cp:lastModifiedBy>Rafał Witkowski</cp:lastModifiedBy>
  <cp:revision>60</cp:revision>
  <dcterms:created xsi:type="dcterms:W3CDTF">2013-09-18T08:50:07Z</dcterms:created>
  <dcterms:modified xsi:type="dcterms:W3CDTF">2015-03-15T23:28:30Z</dcterms:modified>
</cp:coreProperties>
</file>