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4" r:id="rId6"/>
    <p:sldId id="260" r:id="rId7"/>
    <p:sldId id="261" r:id="rId8"/>
    <p:sldId id="268" r:id="rId9"/>
    <p:sldId id="270" r:id="rId10"/>
    <p:sldId id="266" r:id="rId11"/>
    <p:sldId id="267" r:id="rId12"/>
    <p:sldId id="271" r:id="rId13"/>
    <p:sldId id="272" r:id="rId14"/>
    <p:sldId id="273" r:id="rId15"/>
    <p:sldId id="274" r:id="rId16"/>
    <p:sldId id="262" r:id="rId17"/>
    <p:sldId id="263" r:id="rId18"/>
    <p:sldId id="275" r:id="rId19"/>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Styl jasny 1 — Ak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9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bg>
      <p:bgRef idx="1001">
        <a:schemeClr val="bg2"/>
      </p:bgRef>
    </p:bg>
    <p:spTree>
      <p:nvGrpSpPr>
        <p:cNvPr id="1" name=""/>
        <p:cNvGrpSpPr/>
        <p:nvPr/>
      </p:nvGrpSpPr>
      <p:grpSpPr>
        <a:xfrm>
          <a:off x="0" y="0"/>
          <a:ext cx="0" cy="0"/>
          <a:chOff x="0" y="0"/>
          <a:chExt cx="0" cy="0"/>
        </a:xfrm>
      </p:grpSpPr>
      <p:sp>
        <p:nvSpPr>
          <p:cNvPr id="7" name="Prostokąt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Prostokąt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Prostokąt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ytuł 7"/>
          <p:cNvSpPr>
            <a:spLocks noGrp="1"/>
          </p:cNvSpPr>
          <p:nvPr>
            <p:ph type="ctrTitle"/>
          </p:nvPr>
        </p:nvSpPr>
        <p:spPr>
          <a:xfrm>
            <a:off x="2362200" y="4038600"/>
            <a:ext cx="6477000" cy="1828800"/>
          </a:xfrm>
        </p:spPr>
        <p:txBody>
          <a:bodyPr anchor="b"/>
          <a:lstStyle>
            <a:lvl1pPr>
              <a:defRPr cap="all" baseline="0"/>
            </a:lvl1pPr>
          </a:lstStyle>
          <a:p>
            <a:r>
              <a:rPr kumimoji="0" lang="pl-PL" smtClean="0"/>
              <a:t>Kliknij, aby edytować styl</a:t>
            </a:r>
            <a:endParaRPr kumimoji="0" lang="en-US"/>
          </a:p>
        </p:txBody>
      </p:sp>
      <p:sp>
        <p:nvSpPr>
          <p:cNvPr id="9" name="Podtytuł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l-PL" smtClean="0"/>
              <a:t>Kliknij, aby edytować styl wzorca podtytułu</a:t>
            </a:r>
            <a:endParaRPr kumimoji="0" lang="en-US"/>
          </a:p>
        </p:txBody>
      </p:sp>
      <p:sp>
        <p:nvSpPr>
          <p:cNvPr id="28" name="Symbol zastępczy daty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89029CD4-68FD-4999-A56F-ABE41F730D37}" type="datetimeFigureOut">
              <a:rPr lang="pl-PL" smtClean="0"/>
              <a:pPr/>
              <a:t>24.04.2016</a:t>
            </a:fld>
            <a:endParaRPr lang="pl-PL"/>
          </a:p>
        </p:txBody>
      </p:sp>
      <p:sp>
        <p:nvSpPr>
          <p:cNvPr id="17" name="Symbol zastępczy stopki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pl-PL"/>
          </a:p>
        </p:txBody>
      </p:sp>
      <p:sp>
        <p:nvSpPr>
          <p:cNvPr id="29" name="Symbol zastępczy numeru slajdu 28"/>
          <p:cNvSpPr>
            <a:spLocks noGrp="1"/>
          </p:cNvSpPr>
          <p:nvPr>
            <p:ph type="sldNum" sz="quarter" idx="12"/>
          </p:nvPr>
        </p:nvSpPr>
        <p:spPr>
          <a:xfrm>
            <a:off x="8001000" y="228600"/>
            <a:ext cx="838200" cy="381000"/>
          </a:xfrm>
        </p:spPr>
        <p:txBody>
          <a:bodyPr/>
          <a:lstStyle>
            <a:lvl1pPr>
              <a:defRPr>
                <a:solidFill>
                  <a:schemeClr val="tx2"/>
                </a:solidFill>
              </a:defRPr>
            </a:lvl1pPr>
          </a:lstStyle>
          <a:p>
            <a:fld id="{E14BE892-1A02-48DA-BFC0-A12B0479A4F8}" type="slidenum">
              <a:rPr lang="pl-PL" smtClean="0"/>
              <a:pPr/>
              <a:t>‹#›</a:t>
            </a:fld>
            <a:endParaRPr lang="pl-PL"/>
          </a:p>
        </p:txBody>
      </p:sp>
    </p:spTree>
  </p:cSld>
  <p:clrMapOvr>
    <a:overrideClrMapping bg1="dk1" tx1="lt1" bg2="dk2" tx2="lt2" accent1="accent1" accent2="accent2" accent3="accent3" accent4="accent4" accent5="accent5" accent6="accent6" hlink="hlink" folHlink="folHlink"/>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p:txBody>
          <a:bodyPr vert="eaVer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89029CD4-68FD-4999-A56F-ABE41F730D37}" type="datetimeFigureOut">
              <a:rPr lang="pl-PL" smtClean="0"/>
              <a:pPr/>
              <a:t>24.04.2016</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E14BE892-1A02-48DA-BFC0-A12B0479A4F8}" type="slidenum">
              <a:rPr lang="pl-PL" smtClean="0"/>
              <a:pPr/>
              <a:t>‹#›</a:t>
            </a:fld>
            <a:endParaRPr lang="pl-PL"/>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ytuł pionowy i tekst">
    <p:bg>
      <p:bgRef idx="1001">
        <a:schemeClr val="bg1"/>
      </p:bgRef>
    </p:bg>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553200" y="609600"/>
            <a:ext cx="2057400" cy="5516563"/>
          </a:xfrm>
        </p:spPr>
        <p:txBody>
          <a:bodyPr vert="eaVert"/>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a:xfrm>
            <a:off x="457200" y="609600"/>
            <a:ext cx="5562600" cy="5516564"/>
          </a:xfrm>
        </p:spPr>
        <p:txBody>
          <a:bodyPr vert="eaVer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a:xfrm>
            <a:off x="6553200" y="6248402"/>
            <a:ext cx="2209800" cy="365125"/>
          </a:xfrm>
        </p:spPr>
        <p:txBody>
          <a:bodyPr/>
          <a:lstStyle/>
          <a:p>
            <a:fld id="{89029CD4-68FD-4999-A56F-ABE41F730D37}" type="datetimeFigureOut">
              <a:rPr lang="pl-PL" smtClean="0"/>
              <a:pPr/>
              <a:t>24.04.2016</a:t>
            </a:fld>
            <a:endParaRPr lang="pl-PL"/>
          </a:p>
        </p:txBody>
      </p:sp>
      <p:sp>
        <p:nvSpPr>
          <p:cNvPr id="5" name="Symbol zastępczy stopki 4"/>
          <p:cNvSpPr>
            <a:spLocks noGrp="1"/>
          </p:cNvSpPr>
          <p:nvPr>
            <p:ph type="ftr" sz="quarter" idx="11"/>
          </p:nvPr>
        </p:nvSpPr>
        <p:spPr>
          <a:xfrm>
            <a:off x="457201" y="6248207"/>
            <a:ext cx="5573483" cy="365125"/>
          </a:xfrm>
        </p:spPr>
        <p:txBody>
          <a:bodyPr/>
          <a:lstStyle/>
          <a:p>
            <a:endParaRPr lang="pl-PL"/>
          </a:p>
        </p:txBody>
      </p:sp>
      <p:sp>
        <p:nvSpPr>
          <p:cNvPr id="7" name="Prostokąt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Prostokąt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Prostokąt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ymbol zastępczy numeru slajdu 5"/>
          <p:cNvSpPr>
            <a:spLocks noGrp="1"/>
          </p:cNvSpPr>
          <p:nvPr>
            <p:ph type="sldNum" sz="quarter" idx="12"/>
          </p:nvPr>
        </p:nvSpPr>
        <p:spPr>
          <a:xfrm rot="5400000">
            <a:off x="5989638" y="144462"/>
            <a:ext cx="533400" cy="244476"/>
          </a:xfrm>
        </p:spPr>
        <p:txBody>
          <a:bodyPr/>
          <a:lstStyle/>
          <a:p>
            <a:fld id="{E14BE892-1A02-48DA-BFC0-A12B0479A4F8}" type="slidenum">
              <a:rPr lang="pl-PL" smtClean="0"/>
              <a:pPr/>
              <a:t>‹#›</a:t>
            </a:fld>
            <a:endParaRPr lang="pl-PL"/>
          </a:p>
        </p:txBody>
      </p:sp>
    </p:spTree>
  </p:cSld>
  <p:clrMapOvr>
    <a:overrideClrMapping bg1="lt1" tx1="dk1" bg2="lt2" tx2="dk2" accent1="accent1" accent2="accent2" accent3="accent3" accent4="accent4" accent5="accent5" accent6="accent6" hlink="hlink" folHlink="folHlink"/>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a:xfrm>
            <a:off x="612648" y="228600"/>
            <a:ext cx="8153400" cy="990600"/>
          </a:xfrm>
        </p:spPr>
        <p:txBody>
          <a:bodyPr/>
          <a:lstStyle/>
          <a:p>
            <a:r>
              <a:rPr kumimoji="0" lang="pl-PL" smtClean="0"/>
              <a:t>Kliknij, aby edytować styl</a:t>
            </a:r>
            <a:endParaRPr kumimoji="0" lang="en-US"/>
          </a:p>
        </p:txBody>
      </p:sp>
      <p:sp>
        <p:nvSpPr>
          <p:cNvPr id="4" name="Symbol zastępczy daty 3"/>
          <p:cNvSpPr>
            <a:spLocks noGrp="1"/>
          </p:cNvSpPr>
          <p:nvPr>
            <p:ph type="dt" sz="half" idx="10"/>
          </p:nvPr>
        </p:nvSpPr>
        <p:spPr/>
        <p:txBody>
          <a:bodyPr/>
          <a:lstStyle/>
          <a:p>
            <a:fld id="{89029CD4-68FD-4999-A56F-ABE41F730D37}" type="datetimeFigureOut">
              <a:rPr lang="pl-PL" smtClean="0"/>
              <a:pPr/>
              <a:t>24.04.2016</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lvl1pPr>
              <a:defRPr>
                <a:solidFill>
                  <a:srgbClr val="FFFFFF"/>
                </a:solidFill>
              </a:defRPr>
            </a:lvl1pPr>
          </a:lstStyle>
          <a:p>
            <a:fld id="{E14BE892-1A02-48DA-BFC0-A12B0479A4F8}" type="slidenum">
              <a:rPr lang="pl-PL" smtClean="0"/>
              <a:pPr/>
              <a:t>‹#›</a:t>
            </a:fld>
            <a:endParaRPr lang="pl-PL"/>
          </a:p>
        </p:txBody>
      </p:sp>
      <p:sp>
        <p:nvSpPr>
          <p:cNvPr id="8" name="Symbol zastępczy zawartości 7"/>
          <p:cNvSpPr>
            <a:spLocks noGrp="1"/>
          </p:cNvSpPr>
          <p:nvPr>
            <p:ph sz="quarter" idx="1"/>
          </p:nvPr>
        </p:nvSpPr>
        <p:spPr>
          <a:xfrm>
            <a:off x="612648" y="1600200"/>
            <a:ext cx="8153400" cy="4495800"/>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bg>
      <p:bgRef idx="1003">
        <a:schemeClr val="bg1"/>
      </p:bgRef>
    </p:bg>
    <p:spTree>
      <p:nvGrpSpPr>
        <p:cNvPr id="1" name=""/>
        <p:cNvGrpSpPr/>
        <p:nvPr/>
      </p:nvGrpSpPr>
      <p:grpSpPr>
        <a:xfrm>
          <a:off x="0" y="0"/>
          <a:ext cx="0" cy="0"/>
          <a:chOff x="0" y="0"/>
          <a:chExt cx="0" cy="0"/>
        </a:xfrm>
      </p:grpSpPr>
      <p:sp>
        <p:nvSpPr>
          <p:cNvPr id="3" name="Symbol zastępczy tekstu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l-PL" smtClean="0"/>
              <a:t>Kliknij, aby edytować style wzorca tekstu</a:t>
            </a:r>
          </a:p>
        </p:txBody>
      </p:sp>
      <p:sp>
        <p:nvSpPr>
          <p:cNvPr id="7" name="Prostokąt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Prostokąt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Prostokąt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ytuł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pl-PL" smtClean="0"/>
              <a:t>Kliknij, aby edytować styl</a:t>
            </a:r>
            <a:endParaRPr kumimoji="0" lang="en-US"/>
          </a:p>
        </p:txBody>
      </p:sp>
      <p:sp>
        <p:nvSpPr>
          <p:cNvPr id="12" name="Symbol zastępczy daty 11"/>
          <p:cNvSpPr>
            <a:spLocks noGrp="1"/>
          </p:cNvSpPr>
          <p:nvPr>
            <p:ph type="dt" sz="half" idx="10"/>
          </p:nvPr>
        </p:nvSpPr>
        <p:spPr/>
        <p:txBody>
          <a:bodyPr/>
          <a:lstStyle/>
          <a:p>
            <a:fld id="{89029CD4-68FD-4999-A56F-ABE41F730D37}" type="datetimeFigureOut">
              <a:rPr lang="pl-PL" smtClean="0"/>
              <a:pPr/>
              <a:t>24.04.2016</a:t>
            </a:fld>
            <a:endParaRPr lang="pl-PL"/>
          </a:p>
        </p:txBody>
      </p:sp>
      <p:sp>
        <p:nvSpPr>
          <p:cNvPr id="13" name="Symbol zastępczy numeru slajdu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E14BE892-1A02-48DA-BFC0-A12B0479A4F8}" type="slidenum">
              <a:rPr lang="pl-PL" smtClean="0"/>
              <a:pPr/>
              <a:t>‹#›</a:t>
            </a:fld>
            <a:endParaRPr lang="pl-PL"/>
          </a:p>
        </p:txBody>
      </p:sp>
      <p:sp>
        <p:nvSpPr>
          <p:cNvPr id="14" name="Symbol zastępczy stopki 13"/>
          <p:cNvSpPr>
            <a:spLocks noGrp="1"/>
          </p:cNvSpPr>
          <p:nvPr>
            <p:ph type="ftr" sz="quarter" idx="12"/>
          </p:nvPr>
        </p:nvSpPr>
        <p:spPr/>
        <p:txBody>
          <a:bodyPr/>
          <a:lstStyle/>
          <a:p>
            <a:endParaRPr lang="pl-PL"/>
          </a:p>
        </p:txBody>
      </p:sp>
    </p:spTree>
  </p:cSld>
  <p:clrMapOvr>
    <a:overrideClrMapping bg1="lt1" tx1="dk1" bg2="lt2" tx2="dk2" accent1="accent1" accent2="accent2" accent3="accent3" accent4="accent4" accent5="accent5" accent6="accent6" hlink="hlink" folHlink="folHlink"/>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9" name="Symbol zastępczy zawartości 8"/>
          <p:cNvSpPr>
            <a:spLocks noGrp="1"/>
          </p:cNvSpPr>
          <p:nvPr>
            <p:ph sz="quarter" idx="1"/>
          </p:nvPr>
        </p:nvSpPr>
        <p:spPr>
          <a:xfrm>
            <a:off x="609600" y="1589567"/>
            <a:ext cx="3886200" cy="4572000"/>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11" name="Symbol zastępczy zawartości 10"/>
          <p:cNvSpPr>
            <a:spLocks noGrp="1"/>
          </p:cNvSpPr>
          <p:nvPr>
            <p:ph sz="quarter" idx="2"/>
          </p:nvPr>
        </p:nvSpPr>
        <p:spPr>
          <a:xfrm>
            <a:off x="4844901" y="1589567"/>
            <a:ext cx="3886200" cy="4572000"/>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8" name="Symbol zastępczy daty 7"/>
          <p:cNvSpPr>
            <a:spLocks noGrp="1"/>
          </p:cNvSpPr>
          <p:nvPr>
            <p:ph type="dt" sz="half" idx="15"/>
          </p:nvPr>
        </p:nvSpPr>
        <p:spPr/>
        <p:txBody>
          <a:bodyPr rtlCol="0"/>
          <a:lstStyle/>
          <a:p>
            <a:fld id="{89029CD4-68FD-4999-A56F-ABE41F730D37}" type="datetimeFigureOut">
              <a:rPr lang="pl-PL" smtClean="0"/>
              <a:pPr/>
              <a:t>24.04.2016</a:t>
            </a:fld>
            <a:endParaRPr lang="pl-PL"/>
          </a:p>
        </p:txBody>
      </p:sp>
      <p:sp>
        <p:nvSpPr>
          <p:cNvPr id="10" name="Symbol zastępczy numeru slajdu 9"/>
          <p:cNvSpPr>
            <a:spLocks noGrp="1"/>
          </p:cNvSpPr>
          <p:nvPr>
            <p:ph type="sldNum" sz="quarter" idx="16"/>
          </p:nvPr>
        </p:nvSpPr>
        <p:spPr/>
        <p:txBody>
          <a:bodyPr rtlCol="0"/>
          <a:lstStyle/>
          <a:p>
            <a:fld id="{E14BE892-1A02-48DA-BFC0-A12B0479A4F8}" type="slidenum">
              <a:rPr lang="pl-PL" smtClean="0"/>
              <a:pPr/>
              <a:t>‹#›</a:t>
            </a:fld>
            <a:endParaRPr lang="pl-PL"/>
          </a:p>
        </p:txBody>
      </p:sp>
      <p:sp>
        <p:nvSpPr>
          <p:cNvPr id="12" name="Symbol zastępczy stopki 11"/>
          <p:cNvSpPr>
            <a:spLocks noGrp="1"/>
          </p:cNvSpPr>
          <p:nvPr>
            <p:ph type="ftr" sz="quarter" idx="17"/>
          </p:nvPr>
        </p:nvSpPr>
        <p:spPr/>
        <p:txBody>
          <a:bodyPr rtlCol="0"/>
          <a:lstStyle/>
          <a:p>
            <a:endParaRPr lang="pl-PL"/>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533400" y="273050"/>
            <a:ext cx="8153400" cy="869950"/>
          </a:xfrm>
        </p:spPr>
        <p:txBody>
          <a:bodyPr anchor="ctr"/>
          <a:lstStyle>
            <a:lvl1pPr>
              <a:defRPr/>
            </a:lvl1pPr>
          </a:lstStyle>
          <a:p>
            <a:r>
              <a:rPr kumimoji="0" lang="pl-PL" smtClean="0"/>
              <a:t>Kliknij, aby edytować styl</a:t>
            </a:r>
            <a:endParaRPr kumimoji="0" lang="en-US"/>
          </a:p>
        </p:txBody>
      </p:sp>
      <p:sp>
        <p:nvSpPr>
          <p:cNvPr id="11" name="Symbol zastępczy zawartości 10"/>
          <p:cNvSpPr>
            <a:spLocks noGrp="1"/>
          </p:cNvSpPr>
          <p:nvPr>
            <p:ph sz="quarter" idx="2"/>
          </p:nvPr>
        </p:nvSpPr>
        <p:spPr>
          <a:xfrm>
            <a:off x="609600" y="2438400"/>
            <a:ext cx="3886200" cy="3581400"/>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13" name="Symbol zastępczy zawartości 12"/>
          <p:cNvSpPr>
            <a:spLocks noGrp="1"/>
          </p:cNvSpPr>
          <p:nvPr>
            <p:ph sz="quarter" idx="4"/>
          </p:nvPr>
        </p:nvSpPr>
        <p:spPr>
          <a:xfrm>
            <a:off x="4800600" y="2438400"/>
            <a:ext cx="3886200" cy="3581400"/>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10" name="Symbol zastępczy daty 9"/>
          <p:cNvSpPr>
            <a:spLocks noGrp="1"/>
          </p:cNvSpPr>
          <p:nvPr>
            <p:ph type="dt" sz="half" idx="15"/>
          </p:nvPr>
        </p:nvSpPr>
        <p:spPr/>
        <p:txBody>
          <a:bodyPr rtlCol="0"/>
          <a:lstStyle/>
          <a:p>
            <a:fld id="{89029CD4-68FD-4999-A56F-ABE41F730D37}" type="datetimeFigureOut">
              <a:rPr lang="pl-PL" smtClean="0"/>
              <a:pPr/>
              <a:t>24.04.2016</a:t>
            </a:fld>
            <a:endParaRPr lang="pl-PL"/>
          </a:p>
        </p:txBody>
      </p:sp>
      <p:sp>
        <p:nvSpPr>
          <p:cNvPr id="12" name="Symbol zastępczy numeru slajdu 11"/>
          <p:cNvSpPr>
            <a:spLocks noGrp="1"/>
          </p:cNvSpPr>
          <p:nvPr>
            <p:ph type="sldNum" sz="quarter" idx="16"/>
          </p:nvPr>
        </p:nvSpPr>
        <p:spPr/>
        <p:txBody>
          <a:bodyPr rtlCol="0"/>
          <a:lstStyle/>
          <a:p>
            <a:fld id="{E14BE892-1A02-48DA-BFC0-A12B0479A4F8}" type="slidenum">
              <a:rPr lang="pl-PL" smtClean="0"/>
              <a:pPr/>
              <a:t>‹#›</a:t>
            </a:fld>
            <a:endParaRPr lang="pl-PL"/>
          </a:p>
        </p:txBody>
      </p:sp>
      <p:sp>
        <p:nvSpPr>
          <p:cNvPr id="14" name="Symbol zastępczy stopki 13"/>
          <p:cNvSpPr>
            <a:spLocks noGrp="1"/>
          </p:cNvSpPr>
          <p:nvPr>
            <p:ph type="ftr" sz="quarter" idx="17"/>
          </p:nvPr>
        </p:nvSpPr>
        <p:spPr/>
        <p:txBody>
          <a:bodyPr rtlCol="0"/>
          <a:lstStyle/>
          <a:p>
            <a:endParaRPr lang="pl-PL"/>
          </a:p>
        </p:txBody>
      </p:sp>
      <p:sp>
        <p:nvSpPr>
          <p:cNvPr id="16" name="Symbol zastępczy tekstu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pl-PL" smtClean="0"/>
              <a:t>Kliknij, aby edytować style wzorca tekstu</a:t>
            </a:r>
          </a:p>
        </p:txBody>
      </p:sp>
      <p:sp>
        <p:nvSpPr>
          <p:cNvPr id="15" name="Symbol zastępczy tekstu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pl-PL" smtClean="0"/>
              <a:t>Kliknij, aby edytować style wzorca tekstu</a:t>
            </a:r>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3" name="Symbol zastępczy daty 2"/>
          <p:cNvSpPr>
            <a:spLocks noGrp="1"/>
          </p:cNvSpPr>
          <p:nvPr>
            <p:ph type="dt" sz="half" idx="10"/>
          </p:nvPr>
        </p:nvSpPr>
        <p:spPr/>
        <p:txBody>
          <a:bodyPr/>
          <a:lstStyle/>
          <a:p>
            <a:fld id="{89029CD4-68FD-4999-A56F-ABE41F730D37}" type="datetimeFigureOut">
              <a:rPr lang="pl-PL" smtClean="0"/>
              <a:pPr/>
              <a:t>24.04.2016</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lvl1pPr>
              <a:defRPr>
                <a:solidFill>
                  <a:srgbClr val="FFFFFF"/>
                </a:solidFill>
              </a:defRPr>
            </a:lvl1pPr>
          </a:lstStyle>
          <a:p>
            <a:fld id="{E14BE892-1A02-48DA-BFC0-A12B0479A4F8}" type="slidenum">
              <a:rPr lang="pl-PL" smtClean="0"/>
              <a:pPr/>
              <a:t>‹#›</a:t>
            </a:fld>
            <a:endParaRPr lang="pl-PL"/>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89029CD4-68FD-4999-A56F-ABE41F730D37}" type="datetimeFigureOut">
              <a:rPr lang="pl-PL" smtClean="0"/>
              <a:pPr/>
              <a:t>24.04.2016</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a:xfrm>
            <a:off x="0" y="6248400"/>
            <a:ext cx="533400" cy="381000"/>
          </a:xfrm>
        </p:spPr>
        <p:txBody>
          <a:bodyPr/>
          <a:lstStyle>
            <a:lvl1pPr>
              <a:defRPr>
                <a:solidFill>
                  <a:schemeClr val="tx2"/>
                </a:solidFill>
              </a:defRPr>
            </a:lvl1pPr>
          </a:lstStyle>
          <a:p>
            <a:fld id="{E14BE892-1A02-48DA-BFC0-A12B0479A4F8}" type="slidenum">
              <a:rPr lang="pl-PL" smtClean="0"/>
              <a:pPr/>
              <a:t>‹#›</a:t>
            </a:fld>
            <a:endParaRPr lang="pl-PL"/>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609600" y="273050"/>
            <a:ext cx="8077200" cy="869950"/>
          </a:xfrm>
        </p:spPr>
        <p:txBody>
          <a:bodyPr anchor="ctr"/>
          <a:lstStyle>
            <a:lvl1pPr algn="l">
              <a:buNone/>
              <a:defRPr sz="4400" b="0"/>
            </a:lvl1pPr>
          </a:lstStyle>
          <a:p>
            <a:r>
              <a:rPr kumimoji="0" lang="pl-PL" smtClean="0"/>
              <a:t>Kliknij, aby edytować styl</a:t>
            </a:r>
            <a:endParaRPr kumimoji="0" lang="en-US"/>
          </a:p>
        </p:txBody>
      </p:sp>
      <p:sp>
        <p:nvSpPr>
          <p:cNvPr id="5" name="Symbol zastępczy daty 4"/>
          <p:cNvSpPr>
            <a:spLocks noGrp="1"/>
          </p:cNvSpPr>
          <p:nvPr>
            <p:ph type="dt" sz="half" idx="10"/>
          </p:nvPr>
        </p:nvSpPr>
        <p:spPr/>
        <p:txBody>
          <a:bodyPr/>
          <a:lstStyle/>
          <a:p>
            <a:fld id="{89029CD4-68FD-4999-A56F-ABE41F730D37}" type="datetimeFigureOut">
              <a:rPr lang="pl-PL" smtClean="0"/>
              <a:pPr/>
              <a:t>24.04.2016</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lvl1pPr>
              <a:defRPr>
                <a:solidFill>
                  <a:srgbClr val="FFFFFF"/>
                </a:solidFill>
              </a:defRPr>
            </a:lvl1pPr>
          </a:lstStyle>
          <a:p>
            <a:fld id="{E14BE892-1A02-48DA-BFC0-A12B0479A4F8}" type="slidenum">
              <a:rPr lang="pl-PL" smtClean="0"/>
              <a:pPr/>
              <a:t>‹#›</a:t>
            </a:fld>
            <a:endParaRPr lang="pl-PL"/>
          </a:p>
        </p:txBody>
      </p:sp>
      <p:sp>
        <p:nvSpPr>
          <p:cNvPr id="3" name="Symbol zastępczy tekstu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pl-PL" smtClean="0"/>
              <a:t>Kliknij, aby edytować style wzorca tekstu</a:t>
            </a:r>
          </a:p>
        </p:txBody>
      </p:sp>
      <p:sp>
        <p:nvSpPr>
          <p:cNvPr id="9" name="Symbol zastępczy zawartości 8"/>
          <p:cNvSpPr>
            <a:spLocks noGrp="1"/>
          </p:cNvSpPr>
          <p:nvPr>
            <p:ph sz="quarter" idx="1"/>
          </p:nvPr>
        </p:nvSpPr>
        <p:spPr>
          <a:xfrm>
            <a:off x="2362200" y="1752600"/>
            <a:ext cx="6400800" cy="4419600"/>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bg>
      <p:bgRef idx="1003">
        <a:schemeClr val="bg2"/>
      </p:bgRef>
    </p:bg>
    <p:spTree>
      <p:nvGrpSpPr>
        <p:cNvPr id="1" name=""/>
        <p:cNvGrpSpPr/>
        <p:nvPr/>
      </p:nvGrpSpPr>
      <p:grpSpPr>
        <a:xfrm>
          <a:off x="0" y="0"/>
          <a:ext cx="0" cy="0"/>
          <a:chOff x="0" y="0"/>
          <a:chExt cx="0" cy="0"/>
        </a:xfrm>
      </p:grpSpPr>
      <p:sp>
        <p:nvSpPr>
          <p:cNvPr id="4" name="Symbol zastępczy tekstu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pl-PL" smtClean="0"/>
              <a:t>Kliknij, aby edytować style wzorca tekstu</a:t>
            </a:r>
          </a:p>
        </p:txBody>
      </p:sp>
      <p:sp>
        <p:nvSpPr>
          <p:cNvPr id="8" name="Prostokąt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Prostokąt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Prostokąt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ytuł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pl-PL" smtClean="0"/>
              <a:t>Kliknij, aby edytować styl</a:t>
            </a:r>
            <a:endParaRPr kumimoji="0" lang="en-US"/>
          </a:p>
        </p:txBody>
      </p:sp>
      <p:sp>
        <p:nvSpPr>
          <p:cNvPr id="11" name="Prostokąt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ymbol zastępczy daty 11"/>
          <p:cNvSpPr>
            <a:spLocks noGrp="1"/>
          </p:cNvSpPr>
          <p:nvPr>
            <p:ph type="dt" sz="half" idx="10"/>
          </p:nvPr>
        </p:nvSpPr>
        <p:spPr>
          <a:xfrm>
            <a:off x="6248400" y="6248400"/>
            <a:ext cx="2667000" cy="365125"/>
          </a:xfrm>
        </p:spPr>
        <p:txBody>
          <a:bodyPr rtlCol="0"/>
          <a:lstStyle/>
          <a:p>
            <a:fld id="{89029CD4-68FD-4999-A56F-ABE41F730D37}" type="datetimeFigureOut">
              <a:rPr lang="pl-PL" smtClean="0"/>
              <a:pPr/>
              <a:t>24.04.2016</a:t>
            </a:fld>
            <a:endParaRPr lang="pl-PL"/>
          </a:p>
        </p:txBody>
      </p:sp>
      <p:sp>
        <p:nvSpPr>
          <p:cNvPr id="13" name="Symbol zastępczy numeru slajdu 12"/>
          <p:cNvSpPr>
            <a:spLocks noGrp="1"/>
          </p:cNvSpPr>
          <p:nvPr>
            <p:ph type="sldNum" sz="quarter" idx="11"/>
          </p:nvPr>
        </p:nvSpPr>
        <p:spPr>
          <a:xfrm>
            <a:off x="0" y="4667249"/>
            <a:ext cx="1447800" cy="663578"/>
          </a:xfrm>
        </p:spPr>
        <p:txBody>
          <a:bodyPr rtlCol="0"/>
          <a:lstStyle>
            <a:lvl1pPr>
              <a:defRPr sz="2800"/>
            </a:lvl1pPr>
          </a:lstStyle>
          <a:p>
            <a:fld id="{E14BE892-1A02-48DA-BFC0-A12B0479A4F8}" type="slidenum">
              <a:rPr lang="pl-PL" smtClean="0"/>
              <a:pPr/>
              <a:t>‹#›</a:t>
            </a:fld>
            <a:endParaRPr lang="pl-PL"/>
          </a:p>
        </p:txBody>
      </p:sp>
      <p:sp>
        <p:nvSpPr>
          <p:cNvPr id="14" name="Symbol zastępczy stopki 13"/>
          <p:cNvSpPr>
            <a:spLocks noGrp="1"/>
          </p:cNvSpPr>
          <p:nvPr>
            <p:ph type="ftr" sz="quarter" idx="12"/>
          </p:nvPr>
        </p:nvSpPr>
        <p:spPr>
          <a:xfrm>
            <a:off x="1600200" y="6248206"/>
            <a:ext cx="4572000" cy="365125"/>
          </a:xfrm>
        </p:spPr>
        <p:txBody>
          <a:bodyPr rtlCol="0"/>
          <a:lstStyle/>
          <a:p>
            <a:endParaRPr lang="pl-PL"/>
          </a:p>
        </p:txBody>
      </p:sp>
      <p:sp>
        <p:nvSpPr>
          <p:cNvPr id="3" name="Symbol zastępczy obrazu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pl-PL" smtClean="0"/>
              <a:t>Kliknij ikonę, aby dodać obraz</a:t>
            </a:r>
            <a:endParaRPr kumimoji="0" lang="en-US" dirty="0"/>
          </a:p>
        </p:txBody>
      </p:sp>
    </p:spTree>
  </p:cSld>
  <p:clrMapOvr>
    <a:overrideClrMapping bg1="lt1" tx1="dk1" bg2="lt2" tx2="dk2" accent1="accent1" accent2="accent2" accent3="accent3" accent4="accent4" accent5="accent5" accent6="accent6" hlink="hlink" folHlink="folHlink"/>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Symbol zastępczy tytułu 21"/>
          <p:cNvSpPr>
            <a:spLocks noGrp="1"/>
          </p:cNvSpPr>
          <p:nvPr>
            <p:ph type="title"/>
          </p:nvPr>
        </p:nvSpPr>
        <p:spPr>
          <a:xfrm>
            <a:off x="609600" y="228600"/>
            <a:ext cx="8153400" cy="990600"/>
          </a:xfrm>
          <a:prstGeom prst="rect">
            <a:avLst/>
          </a:prstGeom>
        </p:spPr>
        <p:txBody>
          <a:bodyPr vert="horz" anchor="ctr">
            <a:normAutofit/>
          </a:bodyPr>
          <a:lstStyle/>
          <a:p>
            <a:r>
              <a:rPr kumimoji="0" lang="pl-PL" smtClean="0"/>
              <a:t>Kliknij, aby edytować styl</a:t>
            </a:r>
            <a:endParaRPr kumimoji="0" lang="en-US"/>
          </a:p>
        </p:txBody>
      </p:sp>
      <p:sp>
        <p:nvSpPr>
          <p:cNvPr id="13" name="Symbol zastępczy tekstu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pl-PL" smtClean="0"/>
              <a:t>Kliknij, aby edytować style wzorca tekstu</a:t>
            </a:r>
          </a:p>
          <a:p>
            <a:pPr lvl="1" eaLnBrk="1" latinLnBrk="0" hangingPunct="1"/>
            <a:r>
              <a:rPr kumimoji="0" lang="pl-PL" smtClean="0"/>
              <a:t>Drugi poziom</a:t>
            </a:r>
          </a:p>
          <a:p>
            <a:pPr lvl="2" eaLnBrk="1" latinLnBrk="0" hangingPunct="1"/>
            <a:r>
              <a:rPr kumimoji="0" lang="pl-PL" smtClean="0"/>
              <a:t>Trzeci poziom</a:t>
            </a:r>
          </a:p>
          <a:p>
            <a:pPr lvl="3" eaLnBrk="1" latinLnBrk="0" hangingPunct="1"/>
            <a:r>
              <a:rPr kumimoji="0" lang="pl-PL" smtClean="0"/>
              <a:t>Czwarty poziom</a:t>
            </a:r>
          </a:p>
          <a:p>
            <a:pPr lvl="4" eaLnBrk="1" latinLnBrk="0" hangingPunct="1"/>
            <a:r>
              <a:rPr kumimoji="0" lang="pl-PL" smtClean="0"/>
              <a:t>Piąty poziom</a:t>
            </a:r>
            <a:endParaRPr kumimoji="0" lang="en-US"/>
          </a:p>
        </p:txBody>
      </p:sp>
      <p:sp>
        <p:nvSpPr>
          <p:cNvPr id="14" name="Symbol zastępczy daty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89029CD4-68FD-4999-A56F-ABE41F730D37}" type="datetimeFigureOut">
              <a:rPr lang="pl-PL" smtClean="0"/>
              <a:pPr/>
              <a:t>24.04.2016</a:t>
            </a:fld>
            <a:endParaRPr lang="pl-PL"/>
          </a:p>
        </p:txBody>
      </p:sp>
      <p:sp>
        <p:nvSpPr>
          <p:cNvPr id="3" name="Symbol zastępczy stopki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pl-PL"/>
          </a:p>
        </p:txBody>
      </p:sp>
      <p:sp>
        <p:nvSpPr>
          <p:cNvPr id="7" name="Prostokąt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Prostokąt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Prostokąt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ymbol zastępczy numeru slajdu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E14BE892-1A02-48DA-BFC0-A12B0479A4F8}" type="slidenum">
              <a:rPr lang="pl-PL" smtClean="0"/>
              <a:pPr/>
              <a:t>‹#›</a:t>
            </a:fld>
            <a:endParaRPr lang="pl-PL"/>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ransition>
    <p:fade/>
  </p:transition>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normAutofit fontScale="90000"/>
          </a:bodyPr>
          <a:lstStyle/>
          <a:p>
            <a:r>
              <a:rPr lang="pl-PL" dirty="0" smtClean="0"/>
              <a:t>Model matematyczny </a:t>
            </a:r>
            <a:br>
              <a:rPr lang="pl-PL" dirty="0" smtClean="0"/>
            </a:br>
            <a:r>
              <a:rPr lang="pl-PL" dirty="0" smtClean="0"/>
              <a:t>portfela inwestycyjnego </a:t>
            </a:r>
            <a:br>
              <a:rPr lang="pl-PL" dirty="0" smtClean="0"/>
            </a:br>
            <a:r>
              <a:rPr lang="pl-PL" dirty="0" smtClean="0"/>
              <a:t>w sektorze social lending</a:t>
            </a:r>
            <a:endParaRPr lang="pl-PL" dirty="0"/>
          </a:p>
        </p:txBody>
      </p:sp>
      <p:sp>
        <p:nvSpPr>
          <p:cNvPr id="3" name="Podtytuł 2"/>
          <p:cNvSpPr>
            <a:spLocks noGrp="1"/>
          </p:cNvSpPr>
          <p:nvPr>
            <p:ph type="subTitle" idx="1"/>
          </p:nvPr>
        </p:nvSpPr>
        <p:spPr/>
        <p:txBody>
          <a:bodyPr/>
          <a:lstStyle/>
          <a:p>
            <a:r>
              <a:rPr lang="pl-PL" dirty="0" smtClean="0"/>
              <a:t>Justyna Kaczmarek</a:t>
            </a:r>
            <a:endParaRPr lang="pl-PL"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Scoring</a:t>
            </a:r>
            <a:endParaRPr lang="pl-PL" dirty="0"/>
          </a:p>
        </p:txBody>
      </p:sp>
      <p:sp>
        <p:nvSpPr>
          <p:cNvPr id="3" name="Symbol zastępczy zawartości 2"/>
          <p:cNvSpPr>
            <a:spLocks noGrp="1"/>
          </p:cNvSpPr>
          <p:nvPr>
            <p:ph sz="quarter" idx="1"/>
          </p:nvPr>
        </p:nvSpPr>
        <p:spPr/>
        <p:txBody>
          <a:bodyPr>
            <a:normAutofit/>
          </a:bodyPr>
          <a:lstStyle/>
          <a:p>
            <a:pPr>
              <a:buNone/>
            </a:pPr>
            <a:r>
              <a:rPr lang="pl-PL" sz="1400" dirty="0" smtClean="0">
                <a:solidFill>
                  <a:schemeClr val="tx2"/>
                </a:solidFill>
              </a:rPr>
              <a:t>Jest to metoda oceny wiarygodności danego kredytobiorcy. Wykorzystuje dane historyczne, statystyczne, próbuje ocenić wpływ różnych cech opisanych we wniosku na ewentualne problemy związane ze spłatą długu. Metoda ta dostarcza ocenę, którą inwestor wykorzystuje do klasyfikacji kredytobiorcy do odpowiedniej kategorii ryzyka.</a:t>
            </a:r>
          </a:p>
          <a:p>
            <a:pPr>
              <a:buNone/>
            </a:pPr>
            <a:r>
              <a:rPr lang="pl-PL" sz="1400" dirty="0" smtClean="0"/>
              <a:t>W celu przeprowadzenia scoringu sporządza się arkusze zdolności kredytowej danego kredytobiorcy, każda odpowiedź z arkusza oceniana jest według ustalonej skali punktowej, sumuje się punkty i na ich podstawie podejmuje się decyzje o przyznaniu bądź nie przyznaniu kredytu. </a:t>
            </a:r>
          </a:p>
          <a:p>
            <a:pPr>
              <a:buNone/>
            </a:pPr>
            <a:r>
              <a:rPr lang="pl-PL" sz="1400" dirty="0" smtClean="0"/>
              <a:t>Przykładowo osoba fizyczna może osiągać różną ilość punktów w zależności od: </a:t>
            </a:r>
            <a:br>
              <a:rPr lang="pl-PL" sz="1400" dirty="0" smtClean="0"/>
            </a:br>
            <a:r>
              <a:rPr lang="pl-PL" sz="1400" dirty="0" smtClean="0"/>
              <a:t>- płci, wieku, zdrowia, stanu cywilnego, adresu zamieszkania, ilości członków rodziny, </a:t>
            </a:r>
            <a:br>
              <a:rPr lang="pl-PL" sz="1400" dirty="0" smtClean="0"/>
            </a:br>
            <a:r>
              <a:rPr lang="pl-PL" sz="1400" dirty="0" smtClean="0"/>
              <a:t>- dochodu netto na członka rodziny, zamożności (posiadania auta, nieruchomości) </a:t>
            </a:r>
            <a:br>
              <a:rPr lang="pl-PL" sz="1400" dirty="0" smtClean="0"/>
            </a:br>
            <a:r>
              <a:rPr lang="pl-PL" sz="1400" dirty="0" smtClean="0"/>
              <a:t>- wielkości zabezpieczenia, ilości poręczycieli, </a:t>
            </a:r>
            <a:br>
              <a:rPr lang="pl-PL" sz="1400" dirty="0" smtClean="0"/>
            </a:br>
            <a:r>
              <a:rPr lang="pl-PL" sz="1400" dirty="0" smtClean="0"/>
              <a:t>- rodzaju umowy o pracę, doświadczenia zawodowego, stażu pracy, pozycji w pracy, wykształcenia, </a:t>
            </a:r>
            <a:br>
              <a:rPr lang="pl-PL" sz="1400" dirty="0" smtClean="0"/>
            </a:br>
            <a:r>
              <a:rPr lang="pl-PL" sz="1400" dirty="0" smtClean="0"/>
              <a:t>- karalności, informacji o terminowości spłacania rat innych pożyczek, abonamentu. </a:t>
            </a:r>
            <a:endParaRPr lang="pl-PL" sz="14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nodeType="after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nodeType="after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Klasyfikacja ratingowa</a:t>
            </a:r>
            <a:endParaRPr lang="pl-PL" dirty="0"/>
          </a:p>
        </p:txBody>
      </p:sp>
      <p:sp>
        <p:nvSpPr>
          <p:cNvPr id="3" name="Symbol zastępczy zawartości 2"/>
          <p:cNvSpPr>
            <a:spLocks noGrp="1"/>
          </p:cNvSpPr>
          <p:nvPr>
            <p:ph sz="quarter" idx="1"/>
          </p:nvPr>
        </p:nvSpPr>
        <p:spPr/>
        <p:txBody>
          <a:bodyPr>
            <a:normAutofit/>
          </a:bodyPr>
          <a:lstStyle/>
          <a:p>
            <a:pPr>
              <a:buNone/>
            </a:pPr>
            <a:r>
              <a:rPr lang="pl-PL" sz="1600" dirty="0" smtClean="0"/>
              <a:t>Metoda klasyfikacji ratingowej polega na określeniu sposobu klasyfikacji kredytobiorców do określonych kategorii ryzyka. Często podstawą do ustalenia ratingu jest ocena wynikająca z metod scoringowych. Instytucje ratingowe i podmioty korzystające z metod ratingowych mogą tworzyć kategorie według własnych kryteriów. Tabela obok przedstawia przykładowe kategorie ratingowe.</a:t>
            </a:r>
            <a:endParaRPr lang="pl-PL" sz="1600" dirty="0"/>
          </a:p>
        </p:txBody>
      </p:sp>
      <p:graphicFrame>
        <p:nvGraphicFramePr>
          <p:cNvPr id="6" name="Symbol zastępczy zawartości 5"/>
          <p:cNvGraphicFramePr>
            <a:graphicFrameLocks noGrp="1"/>
          </p:cNvGraphicFramePr>
          <p:nvPr>
            <p:ph sz="quarter" idx="2"/>
          </p:nvPr>
        </p:nvGraphicFramePr>
        <p:xfrm>
          <a:off x="4716016" y="1916832"/>
          <a:ext cx="3886200" cy="4038849"/>
        </p:xfrm>
        <a:graphic>
          <a:graphicData uri="http://schemas.openxmlformats.org/drawingml/2006/table">
            <a:tbl>
              <a:tblPr firstRow="1" bandRow="1">
                <a:tableStyleId>{3B4B98B0-60AC-42C2-AFA5-B58CD77FA1E5}</a:tableStyleId>
              </a:tblPr>
              <a:tblGrid>
                <a:gridCol w="1943100"/>
                <a:gridCol w="1943100"/>
              </a:tblGrid>
              <a:tr h="716753">
                <a:tc>
                  <a:txBody>
                    <a:bodyPr/>
                    <a:lstStyle/>
                    <a:p>
                      <a:pPr algn="ctr"/>
                      <a:r>
                        <a:rPr lang="pl-PL" dirty="0" smtClean="0"/>
                        <a:t>Kategoria ratingowa</a:t>
                      </a:r>
                      <a:endParaRPr lang="pl-PL" dirty="0"/>
                    </a:p>
                  </a:txBody>
                  <a:tcPr/>
                </a:tc>
                <a:tc>
                  <a:txBody>
                    <a:bodyPr/>
                    <a:lstStyle/>
                    <a:p>
                      <a:pPr algn="ctr"/>
                      <a:r>
                        <a:rPr lang="pl-PL" dirty="0" smtClean="0"/>
                        <a:t>Przypisane ryzyko</a:t>
                      </a:r>
                      <a:endParaRPr lang="pl-PL" dirty="0"/>
                    </a:p>
                  </a:txBody>
                  <a:tcPr/>
                </a:tc>
              </a:tr>
              <a:tr h="415262">
                <a:tc>
                  <a:txBody>
                    <a:bodyPr/>
                    <a:lstStyle/>
                    <a:p>
                      <a:pPr algn="ctr"/>
                      <a:r>
                        <a:rPr lang="pl-PL" dirty="0" smtClean="0"/>
                        <a:t>AAA</a:t>
                      </a:r>
                      <a:endParaRPr lang="pl-PL" dirty="0"/>
                    </a:p>
                  </a:txBody>
                  <a:tcPr/>
                </a:tc>
                <a:tc>
                  <a:txBody>
                    <a:bodyPr/>
                    <a:lstStyle/>
                    <a:p>
                      <a:pPr algn="ctr"/>
                      <a:r>
                        <a:rPr lang="pl-PL" dirty="0" smtClean="0"/>
                        <a:t>Nieznaczne</a:t>
                      </a:r>
                      <a:endParaRPr lang="pl-PL" dirty="0"/>
                    </a:p>
                  </a:txBody>
                  <a:tcPr/>
                </a:tc>
              </a:tr>
              <a:tr h="415262">
                <a:tc>
                  <a:txBody>
                    <a:bodyPr/>
                    <a:lstStyle/>
                    <a:p>
                      <a:pPr algn="ctr"/>
                      <a:r>
                        <a:rPr lang="pl-PL" dirty="0" smtClean="0"/>
                        <a:t>AA</a:t>
                      </a:r>
                      <a:endParaRPr lang="pl-PL" dirty="0"/>
                    </a:p>
                  </a:txBody>
                  <a:tcPr/>
                </a:tc>
                <a:tc>
                  <a:txBody>
                    <a:bodyPr/>
                    <a:lstStyle/>
                    <a:p>
                      <a:pPr algn="ctr"/>
                      <a:r>
                        <a:rPr lang="pl-PL" dirty="0" smtClean="0"/>
                        <a:t>Niskie </a:t>
                      </a:r>
                      <a:endParaRPr lang="pl-PL" dirty="0"/>
                    </a:p>
                  </a:txBody>
                  <a:tcPr/>
                </a:tc>
              </a:tr>
              <a:tr h="415262">
                <a:tc>
                  <a:txBody>
                    <a:bodyPr/>
                    <a:lstStyle/>
                    <a:p>
                      <a:pPr algn="ctr"/>
                      <a:r>
                        <a:rPr lang="pl-PL" dirty="0" smtClean="0"/>
                        <a:t>A</a:t>
                      </a:r>
                      <a:endParaRPr lang="pl-PL" dirty="0"/>
                    </a:p>
                  </a:txBody>
                  <a:tcPr/>
                </a:tc>
                <a:tc>
                  <a:txBody>
                    <a:bodyPr/>
                    <a:lstStyle/>
                    <a:p>
                      <a:pPr algn="ctr"/>
                      <a:r>
                        <a:rPr lang="pl-PL" dirty="0" smtClean="0"/>
                        <a:t>Umiarkowane</a:t>
                      </a:r>
                      <a:endParaRPr lang="pl-PL" dirty="0"/>
                    </a:p>
                  </a:txBody>
                  <a:tcPr/>
                </a:tc>
              </a:tr>
              <a:tr h="415262">
                <a:tc>
                  <a:txBody>
                    <a:bodyPr/>
                    <a:lstStyle/>
                    <a:p>
                      <a:pPr algn="ctr"/>
                      <a:r>
                        <a:rPr lang="pl-PL" dirty="0" smtClean="0"/>
                        <a:t>BBB</a:t>
                      </a:r>
                      <a:endParaRPr lang="pl-PL" dirty="0"/>
                    </a:p>
                  </a:txBody>
                  <a:tcPr/>
                </a:tc>
                <a:tc>
                  <a:txBody>
                    <a:bodyPr/>
                    <a:lstStyle/>
                    <a:p>
                      <a:pPr algn="ctr"/>
                      <a:r>
                        <a:rPr lang="pl-PL" dirty="0" smtClean="0"/>
                        <a:t>Przeciętne </a:t>
                      </a:r>
                      <a:endParaRPr lang="pl-PL" dirty="0"/>
                    </a:p>
                  </a:txBody>
                  <a:tcPr/>
                </a:tc>
              </a:tr>
              <a:tr h="415262">
                <a:tc>
                  <a:txBody>
                    <a:bodyPr/>
                    <a:lstStyle/>
                    <a:p>
                      <a:pPr algn="ctr"/>
                      <a:r>
                        <a:rPr lang="pl-PL" dirty="0" smtClean="0"/>
                        <a:t>BB</a:t>
                      </a:r>
                      <a:endParaRPr lang="pl-PL" dirty="0"/>
                    </a:p>
                  </a:txBody>
                  <a:tcPr/>
                </a:tc>
                <a:tc>
                  <a:txBody>
                    <a:bodyPr/>
                    <a:lstStyle/>
                    <a:p>
                      <a:pPr algn="ctr"/>
                      <a:r>
                        <a:rPr lang="pl-PL" dirty="0" smtClean="0"/>
                        <a:t>Akceptowalne</a:t>
                      </a:r>
                      <a:endParaRPr lang="pl-PL" dirty="0"/>
                    </a:p>
                  </a:txBody>
                  <a:tcPr/>
                </a:tc>
              </a:tr>
              <a:tr h="415262">
                <a:tc>
                  <a:txBody>
                    <a:bodyPr/>
                    <a:lstStyle/>
                    <a:p>
                      <a:pPr algn="ctr"/>
                      <a:r>
                        <a:rPr lang="pl-PL" dirty="0" smtClean="0"/>
                        <a:t>B</a:t>
                      </a:r>
                      <a:endParaRPr lang="pl-PL" dirty="0"/>
                    </a:p>
                  </a:txBody>
                  <a:tcPr/>
                </a:tc>
                <a:tc>
                  <a:txBody>
                    <a:bodyPr/>
                    <a:lstStyle/>
                    <a:p>
                      <a:pPr algn="ctr"/>
                      <a:r>
                        <a:rPr lang="pl-PL" dirty="0" smtClean="0"/>
                        <a:t>Pod obserwacją</a:t>
                      </a:r>
                      <a:endParaRPr lang="pl-PL" dirty="0"/>
                    </a:p>
                  </a:txBody>
                  <a:tcPr/>
                </a:tc>
              </a:tr>
              <a:tr h="415262">
                <a:tc>
                  <a:txBody>
                    <a:bodyPr/>
                    <a:lstStyle/>
                    <a:p>
                      <a:pPr algn="ctr"/>
                      <a:r>
                        <a:rPr lang="pl-PL" dirty="0" smtClean="0"/>
                        <a:t>CCC</a:t>
                      </a:r>
                      <a:endParaRPr lang="pl-PL" dirty="0"/>
                    </a:p>
                  </a:txBody>
                  <a:tcPr/>
                </a:tc>
                <a:tc>
                  <a:txBody>
                    <a:bodyPr/>
                    <a:lstStyle/>
                    <a:p>
                      <a:pPr algn="ctr"/>
                      <a:r>
                        <a:rPr lang="pl-PL" dirty="0" smtClean="0"/>
                        <a:t>Poniżej standardu</a:t>
                      </a:r>
                      <a:endParaRPr lang="pl-PL" dirty="0"/>
                    </a:p>
                  </a:txBody>
                  <a:tcPr/>
                </a:tc>
              </a:tr>
              <a:tr h="415262">
                <a:tc>
                  <a:txBody>
                    <a:bodyPr/>
                    <a:lstStyle/>
                    <a:p>
                      <a:pPr algn="ctr"/>
                      <a:r>
                        <a:rPr lang="pl-PL" dirty="0" smtClean="0"/>
                        <a:t>D</a:t>
                      </a:r>
                      <a:endParaRPr lang="pl-PL" dirty="0"/>
                    </a:p>
                  </a:txBody>
                  <a:tcPr/>
                </a:tc>
                <a:tc>
                  <a:txBody>
                    <a:bodyPr/>
                    <a:lstStyle/>
                    <a:p>
                      <a:pPr algn="ctr"/>
                      <a:r>
                        <a:rPr lang="pl-PL" dirty="0" smtClean="0"/>
                        <a:t>Wątpliwe</a:t>
                      </a:r>
                      <a:endParaRPr lang="pl-PL" dirty="0"/>
                    </a:p>
                  </a:txBody>
                  <a:tcPr/>
                </a:tc>
              </a:tr>
            </a:tbl>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nodeType="after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ymbol zastępczy tekstu 5"/>
          <p:cNvSpPr>
            <a:spLocks noGrp="1"/>
          </p:cNvSpPr>
          <p:nvPr>
            <p:ph type="body" idx="1"/>
          </p:nvPr>
        </p:nvSpPr>
        <p:spPr/>
        <p:txBody>
          <a:bodyPr>
            <a:normAutofit/>
          </a:bodyPr>
          <a:lstStyle/>
          <a:p>
            <a:r>
              <a:rPr lang="pl-PL" sz="3200" dirty="0" smtClean="0"/>
              <a:t>Model statystyczny szacujący ryzyko niespłacalności</a:t>
            </a:r>
            <a:endParaRPr lang="pl-PL" sz="3200" dirty="0"/>
          </a:p>
        </p:txBody>
      </p:sp>
      <p:sp>
        <p:nvSpPr>
          <p:cNvPr id="5" name="Tytuł 4"/>
          <p:cNvSpPr>
            <a:spLocks noGrp="1"/>
          </p:cNvSpPr>
          <p:nvPr>
            <p:ph type="title"/>
          </p:nvPr>
        </p:nvSpPr>
        <p:spPr/>
        <p:txBody>
          <a:bodyPr>
            <a:normAutofit/>
          </a:bodyPr>
          <a:lstStyle/>
          <a:p>
            <a:r>
              <a:rPr lang="pl-PL" sz="3900" dirty="0" smtClean="0"/>
              <a:t>Podejście statystyczno-matematyczne</a:t>
            </a:r>
            <a:endParaRPr lang="pl-PL" sz="3900" dirty="0"/>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p:cNvSpPr>
            <a:spLocks noGrp="1"/>
          </p:cNvSpPr>
          <p:nvPr>
            <p:ph type="title"/>
          </p:nvPr>
        </p:nvSpPr>
        <p:spPr/>
        <p:txBody>
          <a:bodyPr/>
          <a:lstStyle/>
          <a:p>
            <a:r>
              <a:rPr lang="pl-PL" dirty="0" smtClean="0"/>
              <a:t>Proces modelowania</a:t>
            </a:r>
            <a:endParaRPr lang="pl-PL" dirty="0"/>
          </a:p>
        </p:txBody>
      </p:sp>
      <p:sp>
        <p:nvSpPr>
          <p:cNvPr id="5" name="Symbol zastępczy zawartości 4"/>
          <p:cNvSpPr>
            <a:spLocks noGrp="1"/>
          </p:cNvSpPr>
          <p:nvPr>
            <p:ph sz="quarter" idx="1"/>
          </p:nvPr>
        </p:nvSpPr>
        <p:spPr/>
        <p:txBody>
          <a:bodyPr>
            <a:normAutofit/>
          </a:bodyPr>
          <a:lstStyle/>
          <a:p>
            <a:pPr>
              <a:buNone/>
            </a:pPr>
            <a:r>
              <a:rPr lang="pl-PL" sz="1400" dirty="0" smtClean="0"/>
              <a:t>Model statystyczny to model opisujący wzajemne zależności między badanymi cechami, który umożliwia lepsze zrozumienie mechanizmów rządzących analizowanym fragmentem rzeczywistości, a także przewidywanie zachowania modelowanych procesów.</a:t>
            </a:r>
          </a:p>
          <a:p>
            <a:pPr>
              <a:buNone/>
            </a:pPr>
            <a:r>
              <a:rPr lang="pl-PL" sz="1400" dirty="0" smtClean="0"/>
              <a:t>Metody wykorzystywane w modelowaniu ryzyka niespłacalności służą do estymowania warunkowej wartości oczekiwanej zmiennej losowej (objaśnianej), czyli zdolności spłacenia pożyczki przez danego pożyczkobiorcę na podstawie zachowań wcześniejszych pożyczkobiorców opisanych w wektorze zmiennych losowych (objaśniających). Podejście to zakłada, że dana osoba starająca się o pożyczkę, będzie zachowywała się podobnie do osób, o podobnej sytuacji, którym już wcześniej została udzielona pożyczka o zbliżonych parametrach. </a:t>
            </a:r>
          </a:p>
          <a:p>
            <a:pPr>
              <a:buNone/>
            </a:pPr>
            <a:r>
              <a:rPr lang="pl-PL" sz="1400" dirty="0" smtClean="0"/>
              <a:t>Kluczowym zadaniem jest odpowiedni dobór zmiennych opisujących zachowanie kredytobiorcy i zbudowanie na ich podstawie modelu. Model ten ma uogólnić informacje o pożyczkobiorcach z przeszłości, i na ich podstawie rozpoznać czy osoba, która obecnie ubiega się o pożyczkę jest wiarygodna czy też nie. </a:t>
            </a:r>
          </a:p>
          <a:p>
            <a:pPr>
              <a:buNone/>
            </a:pPr>
            <a:r>
              <a:rPr lang="pl-PL" sz="1400" dirty="0" smtClean="0"/>
              <a:t>Proces konstruowania modelu składa się najczęściej z kilku etapów. Przed przystąpieniem do zasadniczej części analizy należy wybrać metodę przy pomocy której będzie budowany model oraz przygotować dane, by mogły być użyte w analizie.  </a:t>
            </a:r>
          </a:p>
          <a:p>
            <a:pPr>
              <a:buNone/>
            </a:pPr>
            <a:endParaRPr lang="pl-PL" sz="1400" dirty="0" smtClean="0"/>
          </a:p>
          <a:p>
            <a:pPr>
              <a:buNone/>
            </a:pPr>
            <a:endParaRPr lang="pl-PL" sz="14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anim calcmode="lin" valueType="num">
                                      <p:cBhvr additive="base">
                                        <p:cTn id="11"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 calcmode="lin" valueType="num">
                                      <p:cBhvr additive="base">
                                        <p:cTn id="15"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5">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anim calcmode="lin" valueType="num">
                                      <p:cBhvr additive="base">
                                        <p:cTn id="19"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Dostępne dane  </a:t>
            </a:r>
            <a:endParaRPr lang="pl-PL" dirty="0"/>
          </a:p>
        </p:txBody>
      </p:sp>
      <p:sp>
        <p:nvSpPr>
          <p:cNvPr id="3" name="Symbol zastępczy zawartości 2"/>
          <p:cNvSpPr>
            <a:spLocks noGrp="1"/>
          </p:cNvSpPr>
          <p:nvPr>
            <p:ph sz="quarter" idx="1"/>
          </p:nvPr>
        </p:nvSpPr>
        <p:spPr>
          <a:xfrm>
            <a:off x="612648" y="1600200"/>
            <a:ext cx="3960000" cy="4495800"/>
          </a:xfrm>
        </p:spPr>
        <p:txBody>
          <a:bodyPr>
            <a:normAutofit/>
          </a:bodyPr>
          <a:lstStyle/>
          <a:p>
            <a:pPr>
              <a:buFont typeface="Wingdings" pitchFamily="2" charset="2"/>
              <a:buChar char="v"/>
            </a:pPr>
            <a:r>
              <a:rPr lang="pl-PL" sz="1400" dirty="0" smtClean="0"/>
              <a:t>Id aukcji - numer aukcji</a:t>
            </a:r>
          </a:p>
          <a:p>
            <a:pPr>
              <a:buFont typeface="Wingdings" pitchFamily="2" charset="2"/>
              <a:buChar char="v"/>
            </a:pPr>
            <a:r>
              <a:rPr lang="pl-PL" sz="1400" dirty="0" smtClean="0"/>
              <a:t>Id użytkownika - indywidualny numer użytkownika</a:t>
            </a:r>
          </a:p>
          <a:p>
            <a:pPr>
              <a:buFont typeface="Wingdings" pitchFamily="2" charset="2"/>
              <a:buChar char="v"/>
            </a:pPr>
            <a:r>
              <a:rPr lang="pl-PL" sz="1400" dirty="0" err="1" smtClean="0"/>
              <a:t>create</a:t>
            </a:r>
            <a:r>
              <a:rPr lang="pl-PL" sz="1400" dirty="0" smtClean="0"/>
              <a:t> </a:t>
            </a:r>
            <a:r>
              <a:rPr lang="pl-PL" sz="1400" dirty="0" err="1" smtClean="0"/>
              <a:t>date</a:t>
            </a:r>
            <a:r>
              <a:rPr lang="pl-PL" sz="1400" dirty="0" smtClean="0"/>
              <a:t> - data założenia aukcji</a:t>
            </a:r>
          </a:p>
          <a:p>
            <a:pPr>
              <a:buFont typeface="Wingdings" pitchFamily="2" charset="2"/>
              <a:buChar char="v"/>
            </a:pPr>
            <a:r>
              <a:rPr lang="pl-PL" sz="1400" dirty="0" err="1" smtClean="0"/>
              <a:t>value</a:t>
            </a:r>
            <a:r>
              <a:rPr lang="pl-PL" sz="1400" dirty="0" smtClean="0"/>
              <a:t> - wartość pożyczki</a:t>
            </a:r>
          </a:p>
          <a:p>
            <a:pPr>
              <a:buFont typeface="Wingdings" pitchFamily="2" charset="2"/>
              <a:buChar char="v"/>
            </a:pPr>
            <a:r>
              <a:rPr lang="pl-PL" sz="1400" dirty="0" smtClean="0"/>
              <a:t>period - okres pożyczki wyrażony w miesiącach</a:t>
            </a:r>
          </a:p>
          <a:p>
            <a:pPr>
              <a:buFont typeface="Wingdings" pitchFamily="2" charset="2"/>
              <a:buChar char="v"/>
            </a:pPr>
            <a:r>
              <a:rPr lang="pl-PL" sz="1400" dirty="0" err="1" smtClean="0"/>
              <a:t>percent</a:t>
            </a:r>
            <a:r>
              <a:rPr lang="pl-PL" sz="1400" dirty="0" smtClean="0"/>
              <a:t> - oprocentowanie pożyczki roczne </a:t>
            </a:r>
          </a:p>
          <a:p>
            <a:pPr>
              <a:buFont typeface="Wingdings" pitchFamily="2" charset="2"/>
              <a:buChar char="v"/>
            </a:pPr>
            <a:r>
              <a:rPr lang="pl-PL" sz="1400" dirty="0" smtClean="0"/>
              <a:t>Insurance </a:t>
            </a:r>
            <a:r>
              <a:rPr lang="pl-PL" sz="1400" dirty="0" err="1" smtClean="0"/>
              <a:t>number</a:t>
            </a:r>
            <a:r>
              <a:rPr lang="pl-PL" sz="1400" dirty="0" smtClean="0"/>
              <a:t> - numer pakietu ubezpieczenia </a:t>
            </a:r>
          </a:p>
          <a:p>
            <a:pPr>
              <a:buFont typeface="Wingdings" pitchFamily="2" charset="2"/>
              <a:buChar char="v"/>
            </a:pPr>
            <a:r>
              <a:rPr lang="pl-PL" sz="1400" dirty="0" err="1" smtClean="0"/>
              <a:t>monthly</a:t>
            </a:r>
            <a:r>
              <a:rPr lang="pl-PL" sz="1400" dirty="0" smtClean="0"/>
              <a:t> </a:t>
            </a:r>
            <a:r>
              <a:rPr lang="pl-PL" sz="1400" dirty="0" err="1" smtClean="0"/>
              <a:t>installment</a:t>
            </a:r>
            <a:r>
              <a:rPr lang="pl-PL" sz="1400" dirty="0" smtClean="0"/>
              <a:t> - wartość miesięcznej raty</a:t>
            </a:r>
          </a:p>
          <a:p>
            <a:pPr>
              <a:buFont typeface="Wingdings" pitchFamily="2" charset="2"/>
              <a:buChar char="v"/>
            </a:pPr>
            <a:r>
              <a:rPr lang="pl-PL" sz="1400" dirty="0" smtClean="0"/>
              <a:t>start </a:t>
            </a:r>
            <a:r>
              <a:rPr lang="pl-PL" sz="1400" dirty="0" err="1" smtClean="0"/>
              <a:t>date</a:t>
            </a:r>
            <a:r>
              <a:rPr lang="pl-PL" sz="1400" dirty="0" smtClean="0"/>
              <a:t> – data założenia konta przez użytkownika</a:t>
            </a:r>
          </a:p>
          <a:p>
            <a:pPr>
              <a:buFont typeface="Wingdings" pitchFamily="2" charset="2"/>
              <a:buChar char="v"/>
            </a:pPr>
            <a:r>
              <a:rPr lang="pl-PL" sz="1400" dirty="0" err="1" smtClean="0"/>
              <a:t>age</a:t>
            </a:r>
            <a:r>
              <a:rPr lang="pl-PL" sz="1400" dirty="0" smtClean="0"/>
              <a:t> – wiek użytkownika</a:t>
            </a:r>
          </a:p>
          <a:p>
            <a:pPr>
              <a:buFont typeface="Wingdings" pitchFamily="2" charset="2"/>
              <a:buChar char="v"/>
            </a:pPr>
            <a:r>
              <a:rPr lang="pl-PL" sz="1400" dirty="0" err="1" smtClean="0"/>
              <a:t>province</a:t>
            </a:r>
            <a:r>
              <a:rPr lang="pl-PL" sz="1400" dirty="0" smtClean="0"/>
              <a:t> – województwo, z którego pochodzi</a:t>
            </a:r>
          </a:p>
          <a:p>
            <a:pPr>
              <a:buFont typeface="Wingdings" pitchFamily="2" charset="2"/>
              <a:buChar char="v"/>
            </a:pPr>
            <a:r>
              <a:rPr lang="pl-PL" sz="1400" dirty="0" err="1" smtClean="0"/>
              <a:t>condition</a:t>
            </a:r>
            <a:r>
              <a:rPr lang="pl-PL" sz="1400" dirty="0" smtClean="0"/>
              <a:t> - stan cywilny użytkownika</a:t>
            </a:r>
            <a:endParaRPr lang="pl-PL" sz="1400" dirty="0"/>
          </a:p>
        </p:txBody>
      </p:sp>
      <p:sp>
        <p:nvSpPr>
          <p:cNvPr id="4" name="Symbol zastępczy zawartości 2"/>
          <p:cNvSpPr txBox="1">
            <a:spLocks/>
          </p:cNvSpPr>
          <p:nvPr/>
        </p:nvSpPr>
        <p:spPr>
          <a:xfrm>
            <a:off x="4716016" y="1597496"/>
            <a:ext cx="3960000" cy="4495800"/>
          </a:xfrm>
          <a:prstGeom prst="rect">
            <a:avLst/>
          </a:prstGeom>
        </p:spPr>
        <p:txBody>
          <a:bodyPr vert="horz">
            <a:normAutofit/>
          </a:bodyPr>
          <a:lstStyle/>
          <a:p>
            <a:pPr marL="320040" marR="0" lvl="0" indent="-320040" algn="l" defTabSz="914400" rtl="0" eaLnBrk="1" fontAlgn="auto" latinLnBrk="0" hangingPunct="1">
              <a:lnSpc>
                <a:spcPct val="100000"/>
              </a:lnSpc>
              <a:spcBef>
                <a:spcPts val="700"/>
              </a:spcBef>
              <a:spcAft>
                <a:spcPts val="0"/>
              </a:spcAft>
              <a:buClr>
                <a:schemeClr val="accent2"/>
              </a:buClr>
              <a:buSzPct val="60000"/>
              <a:buFont typeface="Wingdings" pitchFamily="2" charset="2"/>
              <a:buChar char="v"/>
              <a:tabLst/>
              <a:defRPr/>
            </a:pPr>
            <a:r>
              <a:rPr kumimoji="0" lang="pl-PL" sz="1400" b="0" i="0" u="none" strike="noStrike" kern="1200" cap="none" spc="0" normalizeH="0" baseline="0" noProof="0" dirty="0" err="1" smtClean="0">
                <a:ln>
                  <a:noFill/>
                </a:ln>
                <a:solidFill>
                  <a:schemeClr val="tx1"/>
                </a:solidFill>
                <a:effectLst/>
                <a:uLnTx/>
                <a:uFillTx/>
                <a:latin typeface="+mn-lt"/>
                <a:ea typeface="+mn-ea"/>
                <a:cs typeface="+mn-cs"/>
              </a:rPr>
              <a:t>income</a:t>
            </a:r>
            <a:r>
              <a:rPr kumimoji="0" lang="pl-PL" sz="1400" b="0" i="0" u="none" strike="noStrike" kern="1200" cap="none" spc="0" normalizeH="0" baseline="0" noProof="0" dirty="0" smtClean="0">
                <a:ln>
                  <a:noFill/>
                </a:ln>
                <a:solidFill>
                  <a:schemeClr val="tx1"/>
                </a:solidFill>
                <a:effectLst/>
                <a:uLnTx/>
                <a:uFillTx/>
                <a:latin typeface="+mn-lt"/>
                <a:ea typeface="+mn-ea"/>
                <a:cs typeface="+mn-cs"/>
              </a:rPr>
              <a:t> – zadeklarowany dochód</a:t>
            </a:r>
          </a:p>
          <a:p>
            <a:pPr marL="320040" marR="0" lvl="0" indent="-320040" algn="l" defTabSz="914400" rtl="0" eaLnBrk="1" fontAlgn="auto" latinLnBrk="0" hangingPunct="1">
              <a:lnSpc>
                <a:spcPct val="100000"/>
              </a:lnSpc>
              <a:spcBef>
                <a:spcPts val="700"/>
              </a:spcBef>
              <a:spcAft>
                <a:spcPts val="0"/>
              </a:spcAft>
              <a:buClr>
                <a:schemeClr val="accent2"/>
              </a:buClr>
              <a:buSzPct val="60000"/>
              <a:buFont typeface="Wingdings" pitchFamily="2" charset="2"/>
              <a:buChar char="v"/>
              <a:tabLst/>
              <a:defRPr/>
            </a:pPr>
            <a:r>
              <a:rPr kumimoji="0" lang="pl-PL" sz="1400" b="0" i="0" u="none" strike="noStrike" kern="1200" cap="none" spc="0" normalizeH="0" baseline="0" noProof="0" dirty="0" err="1" smtClean="0">
                <a:ln>
                  <a:noFill/>
                </a:ln>
                <a:solidFill>
                  <a:schemeClr val="tx1"/>
                </a:solidFill>
                <a:effectLst/>
                <a:uLnTx/>
                <a:uFillTx/>
                <a:latin typeface="+mn-lt"/>
                <a:ea typeface="+mn-ea"/>
                <a:cs typeface="+mn-cs"/>
              </a:rPr>
              <a:t>expenses</a:t>
            </a:r>
            <a:r>
              <a:rPr kumimoji="0" lang="pl-PL" sz="1400" b="0" i="0" u="none" strike="noStrike" kern="1200" cap="none" spc="0" normalizeH="0" baseline="0" noProof="0" dirty="0" smtClean="0">
                <a:ln>
                  <a:noFill/>
                </a:ln>
                <a:solidFill>
                  <a:schemeClr val="tx1"/>
                </a:solidFill>
                <a:effectLst/>
                <a:uLnTx/>
                <a:uFillTx/>
                <a:latin typeface="+mn-lt"/>
                <a:ea typeface="+mn-ea"/>
                <a:cs typeface="+mn-cs"/>
              </a:rPr>
              <a:t> – zadeklarowane wydatki</a:t>
            </a:r>
          </a:p>
          <a:p>
            <a:pPr marL="320040" marR="0" lvl="0" indent="-320040" algn="l" defTabSz="914400" rtl="0" eaLnBrk="1" fontAlgn="auto" latinLnBrk="0" hangingPunct="1">
              <a:lnSpc>
                <a:spcPct val="100000"/>
              </a:lnSpc>
              <a:spcBef>
                <a:spcPts val="700"/>
              </a:spcBef>
              <a:spcAft>
                <a:spcPts val="0"/>
              </a:spcAft>
              <a:buClr>
                <a:schemeClr val="accent2"/>
              </a:buClr>
              <a:buSzPct val="60000"/>
              <a:buFont typeface="Wingdings" pitchFamily="2" charset="2"/>
              <a:buChar char="v"/>
              <a:tabLst/>
              <a:defRPr/>
            </a:pPr>
            <a:r>
              <a:rPr kumimoji="0" lang="pl-PL" sz="1400" b="0" i="0" u="none" strike="noStrike" kern="1200" cap="none" spc="0" normalizeH="0" baseline="0" noProof="0" dirty="0" err="1" smtClean="0">
                <a:ln>
                  <a:noFill/>
                </a:ln>
                <a:solidFill>
                  <a:schemeClr val="tx1"/>
                </a:solidFill>
                <a:effectLst/>
                <a:uLnTx/>
                <a:uFillTx/>
                <a:latin typeface="+mn-lt"/>
                <a:ea typeface="+mn-ea"/>
                <a:cs typeface="+mn-cs"/>
              </a:rPr>
              <a:t>credits</a:t>
            </a:r>
            <a:r>
              <a:rPr kumimoji="0" lang="pl-PL" sz="1400" b="0" i="0" u="none" strike="noStrike" kern="1200" cap="none" spc="0" normalizeH="0" baseline="0" noProof="0" dirty="0" smtClean="0">
                <a:ln>
                  <a:noFill/>
                </a:ln>
                <a:solidFill>
                  <a:schemeClr val="tx1"/>
                </a:solidFill>
                <a:effectLst/>
                <a:uLnTx/>
                <a:uFillTx/>
                <a:latin typeface="+mn-lt"/>
                <a:ea typeface="+mn-ea"/>
                <a:cs typeface="+mn-cs"/>
              </a:rPr>
              <a:t> – zadeklarowane kredyty</a:t>
            </a:r>
          </a:p>
          <a:p>
            <a:pPr marL="320040" marR="0" lvl="0" indent="-320040" algn="l" defTabSz="914400" rtl="0" eaLnBrk="1" fontAlgn="auto" latinLnBrk="0" hangingPunct="1">
              <a:lnSpc>
                <a:spcPct val="100000"/>
              </a:lnSpc>
              <a:spcBef>
                <a:spcPts val="700"/>
              </a:spcBef>
              <a:spcAft>
                <a:spcPts val="0"/>
              </a:spcAft>
              <a:buClr>
                <a:schemeClr val="accent2"/>
              </a:buClr>
              <a:buSzPct val="60000"/>
              <a:buFont typeface="Wingdings" pitchFamily="2" charset="2"/>
              <a:buChar char="v"/>
              <a:tabLst/>
              <a:defRPr/>
            </a:pPr>
            <a:r>
              <a:rPr kumimoji="0" lang="pl-PL" sz="1400" b="0" i="0" u="none" strike="noStrike" kern="1200" cap="none" spc="0" normalizeH="0" baseline="0" noProof="0" dirty="0" err="1" smtClean="0">
                <a:ln>
                  <a:noFill/>
                </a:ln>
                <a:solidFill>
                  <a:schemeClr val="tx1"/>
                </a:solidFill>
                <a:effectLst/>
                <a:uLnTx/>
                <a:uFillTx/>
                <a:latin typeface="+mn-lt"/>
                <a:ea typeface="+mn-ea"/>
                <a:cs typeface="+mn-cs"/>
              </a:rPr>
              <a:t>identity</a:t>
            </a:r>
            <a:r>
              <a:rPr kumimoji="0" lang="pl-PL" sz="1400" b="0" i="0" u="none" strike="noStrike" kern="1200" cap="none" spc="0" normalizeH="0" baseline="0" noProof="0" dirty="0" smtClean="0">
                <a:ln>
                  <a:noFill/>
                </a:ln>
                <a:solidFill>
                  <a:schemeClr val="tx1"/>
                </a:solidFill>
                <a:effectLst/>
                <a:uLnTx/>
                <a:uFillTx/>
                <a:latin typeface="+mn-lt"/>
                <a:ea typeface="+mn-ea"/>
                <a:cs typeface="+mn-cs"/>
              </a:rPr>
              <a:t> </a:t>
            </a:r>
            <a:r>
              <a:rPr kumimoji="0" lang="pl-PL" sz="1400" b="0" i="0" u="none" strike="noStrike" kern="1200" cap="none" spc="0" normalizeH="0" baseline="0" noProof="0" dirty="0" err="1" smtClean="0">
                <a:ln>
                  <a:noFill/>
                </a:ln>
                <a:solidFill>
                  <a:schemeClr val="tx1"/>
                </a:solidFill>
                <a:effectLst/>
                <a:uLnTx/>
                <a:uFillTx/>
                <a:latin typeface="+mn-lt"/>
                <a:ea typeface="+mn-ea"/>
                <a:cs typeface="+mn-cs"/>
              </a:rPr>
              <a:t>Verification</a:t>
            </a:r>
            <a:r>
              <a:rPr kumimoji="0" lang="pl-PL" sz="1400" b="0" i="0" u="none" strike="noStrike" kern="1200" cap="none" spc="0" normalizeH="0" baseline="0" noProof="0" dirty="0" smtClean="0">
                <a:ln>
                  <a:noFill/>
                </a:ln>
                <a:solidFill>
                  <a:schemeClr val="tx1"/>
                </a:solidFill>
                <a:effectLst/>
                <a:uLnTx/>
                <a:uFillTx/>
                <a:latin typeface="+mn-lt"/>
                <a:ea typeface="+mn-ea"/>
                <a:cs typeface="+mn-cs"/>
              </a:rPr>
              <a:t> </a:t>
            </a:r>
            <a:r>
              <a:rPr kumimoji="0" lang="pl-PL" sz="1400" b="0" i="0" u="none" strike="noStrike" kern="1200" cap="none" spc="0" normalizeH="0" baseline="0" noProof="0" dirty="0" err="1" smtClean="0">
                <a:ln>
                  <a:noFill/>
                </a:ln>
                <a:solidFill>
                  <a:schemeClr val="tx1"/>
                </a:solidFill>
                <a:effectLst/>
                <a:uLnTx/>
                <a:uFillTx/>
                <a:latin typeface="+mn-lt"/>
                <a:ea typeface="+mn-ea"/>
                <a:cs typeface="+mn-cs"/>
              </a:rPr>
              <a:t>description</a:t>
            </a:r>
            <a:r>
              <a:rPr kumimoji="0" lang="pl-PL" sz="1400" b="0" i="0" u="none" strike="noStrike" kern="1200" cap="none" spc="0" normalizeH="0" baseline="0" noProof="0" dirty="0" smtClean="0">
                <a:ln>
                  <a:noFill/>
                </a:ln>
                <a:solidFill>
                  <a:schemeClr val="tx1"/>
                </a:solidFill>
                <a:effectLst/>
                <a:uLnTx/>
                <a:uFillTx/>
                <a:latin typeface="+mn-lt"/>
                <a:ea typeface="+mn-ea"/>
                <a:cs typeface="+mn-cs"/>
              </a:rPr>
              <a:t> – opis dotyczący weryfikacji danych osobowych</a:t>
            </a:r>
          </a:p>
          <a:p>
            <a:pPr marL="320040" lvl="0" indent="-320040">
              <a:spcBef>
                <a:spcPts val="700"/>
              </a:spcBef>
              <a:buClr>
                <a:schemeClr val="accent2"/>
              </a:buClr>
              <a:buSzPct val="60000"/>
              <a:buFont typeface="Wingdings" pitchFamily="2" charset="2"/>
              <a:buChar char="v"/>
            </a:pPr>
            <a:r>
              <a:rPr kumimoji="0" lang="pl-PL" sz="1400" b="0" i="0" u="none" strike="noStrike" kern="1200" cap="none" spc="0" normalizeH="0" baseline="0" noProof="0" dirty="0" err="1" smtClean="0">
                <a:ln>
                  <a:noFill/>
                </a:ln>
                <a:solidFill>
                  <a:schemeClr val="tx1"/>
                </a:solidFill>
                <a:effectLst/>
                <a:uLnTx/>
                <a:uFillTx/>
                <a:latin typeface="+mn-lt"/>
                <a:ea typeface="+mn-ea"/>
                <a:cs typeface="+mn-cs"/>
              </a:rPr>
              <a:t>employer</a:t>
            </a:r>
            <a:r>
              <a:rPr kumimoji="0" lang="pl-PL" sz="1400" b="0" i="0" u="none" strike="noStrike" kern="1200" cap="none" spc="0" normalizeH="0" baseline="0" noProof="0" dirty="0" smtClean="0">
                <a:ln>
                  <a:noFill/>
                </a:ln>
                <a:solidFill>
                  <a:schemeClr val="tx1"/>
                </a:solidFill>
                <a:effectLst/>
                <a:uLnTx/>
                <a:uFillTx/>
                <a:latin typeface="+mn-lt"/>
                <a:ea typeface="+mn-ea"/>
                <a:cs typeface="+mn-cs"/>
              </a:rPr>
              <a:t> </a:t>
            </a:r>
            <a:r>
              <a:rPr kumimoji="0" lang="pl-PL" sz="1400" b="0" i="0" u="none" strike="noStrike" kern="1200" cap="none" spc="0" normalizeH="0" baseline="0" noProof="0" dirty="0" err="1" smtClean="0">
                <a:ln>
                  <a:noFill/>
                </a:ln>
                <a:solidFill>
                  <a:schemeClr val="tx1"/>
                </a:solidFill>
                <a:effectLst/>
                <a:uLnTx/>
                <a:uFillTx/>
                <a:latin typeface="+mn-lt"/>
                <a:ea typeface="+mn-ea"/>
                <a:cs typeface="+mn-cs"/>
              </a:rPr>
              <a:t>Verification</a:t>
            </a:r>
            <a:r>
              <a:rPr kumimoji="0" lang="pl-PL" sz="1400" b="0" i="0" u="none" strike="noStrike" kern="1200" cap="none" spc="0" normalizeH="0" baseline="0" noProof="0" dirty="0" smtClean="0">
                <a:ln>
                  <a:noFill/>
                </a:ln>
                <a:solidFill>
                  <a:schemeClr val="tx1"/>
                </a:solidFill>
                <a:effectLst/>
                <a:uLnTx/>
                <a:uFillTx/>
                <a:latin typeface="+mn-lt"/>
                <a:ea typeface="+mn-ea"/>
                <a:cs typeface="+mn-cs"/>
              </a:rPr>
              <a:t> </a:t>
            </a:r>
            <a:r>
              <a:rPr kumimoji="0" lang="pl-PL" sz="1400" b="0" i="0" u="none" strike="noStrike" kern="1200" cap="none" spc="0" normalizeH="0" baseline="0" noProof="0" dirty="0" err="1" smtClean="0">
                <a:ln>
                  <a:noFill/>
                </a:ln>
                <a:solidFill>
                  <a:schemeClr val="tx1"/>
                </a:solidFill>
                <a:effectLst/>
                <a:uLnTx/>
                <a:uFillTx/>
                <a:latin typeface="+mn-lt"/>
                <a:ea typeface="+mn-ea"/>
                <a:cs typeface="+mn-cs"/>
              </a:rPr>
              <a:t>description</a:t>
            </a:r>
            <a:r>
              <a:rPr kumimoji="0" lang="pl-PL" sz="1400" b="0" i="0" u="none" strike="noStrike" kern="1200" cap="none" spc="0" normalizeH="0" baseline="0" noProof="0" dirty="0" smtClean="0">
                <a:ln>
                  <a:noFill/>
                </a:ln>
                <a:solidFill>
                  <a:schemeClr val="tx1"/>
                </a:solidFill>
                <a:effectLst/>
                <a:uLnTx/>
                <a:uFillTx/>
                <a:latin typeface="+mn-lt"/>
                <a:ea typeface="+mn-ea"/>
                <a:cs typeface="+mn-cs"/>
              </a:rPr>
              <a:t> </a:t>
            </a:r>
            <a:r>
              <a:rPr lang="pl-PL" sz="1400" dirty="0" smtClean="0"/>
              <a:t>– opis dotyczący weryfikacji</a:t>
            </a:r>
            <a:r>
              <a:rPr kumimoji="0" lang="pl-PL" sz="1400" b="0" i="0" u="none" strike="noStrike" kern="1200" cap="none" spc="0" normalizeH="0" noProof="0" dirty="0" smtClean="0">
                <a:ln>
                  <a:noFill/>
                </a:ln>
                <a:solidFill>
                  <a:schemeClr val="tx1"/>
                </a:solidFill>
                <a:effectLst/>
                <a:uLnTx/>
                <a:uFillTx/>
                <a:latin typeface="+mn-lt"/>
                <a:ea typeface="+mn-ea"/>
                <a:cs typeface="+mn-cs"/>
              </a:rPr>
              <a:t> pracodawcy</a:t>
            </a:r>
            <a:endParaRPr kumimoji="0" lang="pl-PL" sz="1400" b="0" i="0" u="none" strike="noStrike" kern="1200" cap="none" spc="0" normalizeH="0" baseline="0" noProof="0" dirty="0" smtClean="0">
              <a:ln>
                <a:noFill/>
              </a:ln>
              <a:solidFill>
                <a:schemeClr val="tx1"/>
              </a:solidFill>
              <a:effectLst/>
              <a:uLnTx/>
              <a:uFillTx/>
              <a:latin typeface="+mn-lt"/>
              <a:ea typeface="+mn-ea"/>
              <a:cs typeface="+mn-cs"/>
            </a:endParaRPr>
          </a:p>
          <a:p>
            <a:pPr marL="320040" lvl="0" indent="-320040">
              <a:spcBef>
                <a:spcPts val="700"/>
              </a:spcBef>
              <a:buClr>
                <a:schemeClr val="accent2"/>
              </a:buClr>
              <a:buSzPct val="60000"/>
              <a:buFont typeface="Wingdings" pitchFamily="2" charset="2"/>
              <a:buChar char="v"/>
            </a:pPr>
            <a:r>
              <a:rPr kumimoji="0" lang="pl-PL" sz="1400" b="0" i="0" u="none" strike="noStrike" kern="1200" cap="none" spc="0" normalizeH="0" baseline="0" noProof="0" dirty="0" err="1" smtClean="0">
                <a:ln>
                  <a:noFill/>
                </a:ln>
                <a:solidFill>
                  <a:schemeClr val="tx1"/>
                </a:solidFill>
                <a:effectLst/>
                <a:uLnTx/>
                <a:uFillTx/>
                <a:latin typeface="+mn-lt"/>
                <a:ea typeface="+mn-ea"/>
                <a:cs typeface="+mn-cs"/>
              </a:rPr>
              <a:t>identity</a:t>
            </a:r>
            <a:r>
              <a:rPr kumimoji="0" lang="pl-PL" sz="1400" b="0" i="0" u="none" strike="noStrike" kern="1200" cap="none" spc="0" normalizeH="0" baseline="0" noProof="0" dirty="0" smtClean="0">
                <a:ln>
                  <a:noFill/>
                </a:ln>
                <a:solidFill>
                  <a:schemeClr val="tx1"/>
                </a:solidFill>
                <a:effectLst/>
                <a:uLnTx/>
                <a:uFillTx/>
                <a:latin typeface="+mn-lt"/>
                <a:ea typeface="+mn-ea"/>
                <a:cs typeface="+mn-cs"/>
              </a:rPr>
              <a:t> </a:t>
            </a:r>
            <a:r>
              <a:rPr kumimoji="0" lang="pl-PL" sz="1400" b="0" i="0" u="none" strike="noStrike" kern="1200" cap="none" spc="0" normalizeH="0" baseline="0" noProof="0" dirty="0" err="1" smtClean="0">
                <a:ln>
                  <a:noFill/>
                </a:ln>
                <a:solidFill>
                  <a:schemeClr val="tx1"/>
                </a:solidFill>
                <a:effectLst/>
                <a:uLnTx/>
                <a:uFillTx/>
                <a:latin typeface="+mn-lt"/>
                <a:ea typeface="+mn-ea"/>
                <a:cs typeface="+mn-cs"/>
              </a:rPr>
              <a:t>Card</a:t>
            </a:r>
            <a:r>
              <a:rPr kumimoji="0" lang="pl-PL" sz="1400" b="0" i="0" u="none" strike="noStrike" kern="1200" cap="none" spc="0" normalizeH="0" baseline="0" noProof="0" dirty="0" smtClean="0">
                <a:ln>
                  <a:noFill/>
                </a:ln>
                <a:solidFill>
                  <a:schemeClr val="tx1"/>
                </a:solidFill>
                <a:effectLst/>
                <a:uLnTx/>
                <a:uFillTx/>
                <a:latin typeface="+mn-lt"/>
                <a:ea typeface="+mn-ea"/>
                <a:cs typeface="+mn-cs"/>
              </a:rPr>
              <a:t> </a:t>
            </a:r>
            <a:r>
              <a:rPr kumimoji="0" lang="pl-PL" sz="1400" b="0" i="0" u="none" strike="noStrike" kern="1200" cap="none" spc="0" normalizeH="0" baseline="0" noProof="0" dirty="0" err="1" smtClean="0">
                <a:ln>
                  <a:noFill/>
                </a:ln>
                <a:solidFill>
                  <a:schemeClr val="tx1"/>
                </a:solidFill>
                <a:effectLst/>
                <a:uLnTx/>
                <a:uFillTx/>
                <a:latin typeface="+mn-lt"/>
                <a:ea typeface="+mn-ea"/>
                <a:cs typeface="+mn-cs"/>
              </a:rPr>
              <a:t>Verification</a:t>
            </a:r>
            <a:r>
              <a:rPr kumimoji="0" lang="pl-PL" sz="1400" b="0" i="0" u="none" strike="noStrike" kern="1200" cap="none" spc="0" normalizeH="0" baseline="0" noProof="0" dirty="0" smtClean="0">
                <a:ln>
                  <a:noFill/>
                </a:ln>
                <a:solidFill>
                  <a:schemeClr val="tx1"/>
                </a:solidFill>
                <a:effectLst/>
                <a:uLnTx/>
                <a:uFillTx/>
                <a:latin typeface="+mn-lt"/>
                <a:ea typeface="+mn-ea"/>
                <a:cs typeface="+mn-cs"/>
              </a:rPr>
              <a:t> </a:t>
            </a:r>
            <a:r>
              <a:rPr kumimoji="0" lang="pl-PL" sz="1400" b="0" i="0" u="none" strike="noStrike" kern="1200" cap="none" spc="0" normalizeH="0" baseline="0" noProof="0" dirty="0" err="1" smtClean="0">
                <a:ln>
                  <a:noFill/>
                </a:ln>
                <a:solidFill>
                  <a:schemeClr val="tx1"/>
                </a:solidFill>
                <a:effectLst/>
                <a:uLnTx/>
                <a:uFillTx/>
                <a:latin typeface="+mn-lt"/>
                <a:ea typeface="+mn-ea"/>
                <a:cs typeface="+mn-cs"/>
              </a:rPr>
              <a:t>description</a:t>
            </a:r>
            <a:r>
              <a:rPr kumimoji="0" lang="pl-PL" sz="1400" b="0" i="0" u="none" strike="noStrike" kern="1200" cap="none" spc="0" normalizeH="0" baseline="0" noProof="0" dirty="0" smtClean="0">
                <a:ln>
                  <a:noFill/>
                </a:ln>
                <a:solidFill>
                  <a:schemeClr val="tx1"/>
                </a:solidFill>
                <a:effectLst/>
                <a:uLnTx/>
                <a:uFillTx/>
                <a:latin typeface="+mn-lt"/>
                <a:ea typeface="+mn-ea"/>
                <a:cs typeface="+mn-cs"/>
              </a:rPr>
              <a:t> </a:t>
            </a:r>
            <a:r>
              <a:rPr lang="pl-PL" sz="1400" dirty="0" smtClean="0"/>
              <a:t>– opis dotyczący weryfikacji </a:t>
            </a:r>
            <a:r>
              <a:rPr kumimoji="0" lang="pl-PL" sz="1400" b="0" i="0" u="none" strike="noStrike" kern="1200" cap="none" spc="0" normalizeH="0" baseline="0" noProof="0" dirty="0" smtClean="0">
                <a:ln>
                  <a:noFill/>
                </a:ln>
                <a:solidFill>
                  <a:schemeClr val="tx1"/>
                </a:solidFill>
                <a:effectLst/>
                <a:uLnTx/>
                <a:uFillTx/>
                <a:latin typeface="+mn-lt"/>
                <a:ea typeface="+mn-ea"/>
                <a:cs typeface="+mn-cs"/>
              </a:rPr>
              <a:t>dowodu</a:t>
            </a:r>
            <a:r>
              <a:rPr kumimoji="0" lang="pl-PL" sz="1400" b="0" i="0" u="none" strike="noStrike" kern="1200" cap="none" spc="0" normalizeH="0" noProof="0" dirty="0" smtClean="0">
                <a:ln>
                  <a:noFill/>
                </a:ln>
                <a:solidFill>
                  <a:schemeClr val="tx1"/>
                </a:solidFill>
                <a:effectLst/>
                <a:uLnTx/>
                <a:uFillTx/>
                <a:latin typeface="+mn-lt"/>
                <a:ea typeface="+mn-ea"/>
                <a:cs typeface="+mn-cs"/>
              </a:rPr>
              <a:t> osobistego</a:t>
            </a:r>
            <a:endParaRPr kumimoji="0" lang="pl-PL" sz="1400" b="0" i="0" u="none" strike="noStrike" kern="1200" cap="none" spc="0" normalizeH="0" baseline="0" noProof="0" dirty="0" smtClean="0">
              <a:ln>
                <a:noFill/>
              </a:ln>
              <a:solidFill>
                <a:schemeClr val="tx1"/>
              </a:solidFill>
              <a:effectLst/>
              <a:uLnTx/>
              <a:uFillTx/>
              <a:latin typeface="+mn-lt"/>
              <a:ea typeface="+mn-ea"/>
              <a:cs typeface="+mn-cs"/>
            </a:endParaRPr>
          </a:p>
          <a:p>
            <a:pPr marL="320040" marR="0" lvl="0" indent="-320040" algn="l" defTabSz="914400" rtl="0" eaLnBrk="1" fontAlgn="auto" latinLnBrk="0" hangingPunct="1">
              <a:lnSpc>
                <a:spcPct val="100000"/>
              </a:lnSpc>
              <a:spcBef>
                <a:spcPts val="700"/>
              </a:spcBef>
              <a:spcAft>
                <a:spcPts val="0"/>
              </a:spcAft>
              <a:buClr>
                <a:schemeClr val="accent2"/>
              </a:buClr>
              <a:buSzPct val="60000"/>
              <a:buFont typeface="Wingdings" pitchFamily="2" charset="2"/>
              <a:buChar char="v"/>
              <a:tabLst/>
              <a:defRPr/>
            </a:pPr>
            <a:r>
              <a:rPr kumimoji="0" lang="pl-PL" sz="1400" b="0" i="0" u="none" strike="noStrike" kern="1200" cap="none" spc="0" normalizeH="0" baseline="0" noProof="0" dirty="0" err="1" smtClean="0">
                <a:ln>
                  <a:noFill/>
                </a:ln>
                <a:solidFill>
                  <a:schemeClr val="tx1"/>
                </a:solidFill>
                <a:effectLst/>
                <a:uLnTx/>
                <a:uFillTx/>
                <a:latin typeface="+mn-lt"/>
                <a:ea typeface="+mn-ea"/>
                <a:cs typeface="+mn-cs"/>
              </a:rPr>
              <a:t>overdue</a:t>
            </a:r>
            <a:r>
              <a:rPr kumimoji="0" lang="pl-PL" sz="1400" b="0" i="0" u="none" strike="noStrike" kern="1200" cap="none" spc="0" normalizeH="0" baseline="0" noProof="0" dirty="0" smtClean="0">
                <a:ln>
                  <a:noFill/>
                </a:ln>
                <a:solidFill>
                  <a:schemeClr val="tx1"/>
                </a:solidFill>
                <a:effectLst/>
                <a:uLnTx/>
                <a:uFillTx/>
                <a:latin typeface="+mn-lt"/>
                <a:ea typeface="+mn-ea"/>
                <a:cs typeface="+mn-cs"/>
              </a:rPr>
              <a:t> </a:t>
            </a:r>
            <a:r>
              <a:rPr kumimoji="0" lang="pl-PL" sz="1400" b="0" i="0" u="none" strike="noStrike" kern="1200" cap="none" spc="0" normalizeH="0" baseline="0" noProof="0" dirty="0" err="1" smtClean="0">
                <a:ln>
                  <a:noFill/>
                </a:ln>
                <a:solidFill>
                  <a:schemeClr val="tx1"/>
                </a:solidFill>
                <a:effectLst/>
                <a:uLnTx/>
                <a:uFillTx/>
                <a:latin typeface="+mn-lt"/>
                <a:ea typeface="+mn-ea"/>
                <a:cs typeface="+mn-cs"/>
              </a:rPr>
              <a:t>days</a:t>
            </a:r>
            <a:r>
              <a:rPr kumimoji="0" lang="pl-PL" sz="1400" b="0" i="0" u="none" strike="noStrike" kern="1200" cap="none" spc="0" normalizeH="0" baseline="0" noProof="0" dirty="0" smtClean="0">
                <a:ln>
                  <a:noFill/>
                </a:ln>
                <a:solidFill>
                  <a:schemeClr val="tx1"/>
                </a:solidFill>
                <a:effectLst/>
                <a:uLnTx/>
                <a:uFillTx/>
                <a:latin typeface="+mn-lt"/>
                <a:ea typeface="+mn-ea"/>
                <a:cs typeface="+mn-cs"/>
              </a:rPr>
              <a:t> – liczba</a:t>
            </a:r>
            <a:r>
              <a:rPr kumimoji="0" lang="pl-PL" sz="1400" b="0" i="0" u="none" strike="noStrike" kern="1200" cap="none" spc="0" normalizeH="0" noProof="0" dirty="0" smtClean="0">
                <a:ln>
                  <a:noFill/>
                </a:ln>
                <a:solidFill>
                  <a:schemeClr val="tx1"/>
                </a:solidFill>
                <a:effectLst/>
                <a:uLnTx/>
                <a:uFillTx/>
                <a:latin typeface="+mn-lt"/>
                <a:ea typeface="+mn-ea"/>
                <a:cs typeface="+mn-cs"/>
              </a:rPr>
              <a:t> dni opóźnień w spłacie</a:t>
            </a:r>
            <a:endParaRPr kumimoji="0" lang="pl-PL" sz="1400" b="0" i="0" u="none" strike="noStrike" kern="1200" cap="none" spc="0" normalizeH="0" baseline="0" noProof="0" dirty="0" smtClean="0">
              <a:ln>
                <a:noFill/>
              </a:ln>
              <a:solidFill>
                <a:schemeClr val="tx1"/>
              </a:solidFill>
              <a:effectLst/>
              <a:uLnTx/>
              <a:uFillTx/>
              <a:latin typeface="+mn-lt"/>
              <a:ea typeface="+mn-ea"/>
              <a:cs typeface="+mn-cs"/>
            </a:endParaRPr>
          </a:p>
          <a:p>
            <a:pPr marL="320040" marR="0" lvl="0" indent="-320040" algn="l" defTabSz="914400" rtl="0" eaLnBrk="1" fontAlgn="auto" latinLnBrk="0" hangingPunct="1">
              <a:lnSpc>
                <a:spcPct val="100000"/>
              </a:lnSpc>
              <a:spcBef>
                <a:spcPts val="700"/>
              </a:spcBef>
              <a:spcAft>
                <a:spcPts val="0"/>
              </a:spcAft>
              <a:buClr>
                <a:schemeClr val="accent2"/>
              </a:buClr>
              <a:buSzPct val="60000"/>
              <a:buFont typeface="Wingdings" pitchFamily="2" charset="2"/>
              <a:buChar char="v"/>
              <a:tabLst/>
              <a:defRPr/>
            </a:pPr>
            <a:r>
              <a:rPr kumimoji="0" lang="pl-PL" sz="1400" b="0" i="0" u="none" strike="noStrike" kern="1200" cap="none" spc="0" normalizeH="0" baseline="0" noProof="0" dirty="0" err="1" smtClean="0">
                <a:ln>
                  <a:noFill/>
                </a:ln>
                <a:solidFill>
                  <a:schemeClr val="tx1"/>
                </a:solidFill>
                <a:effectLst/>
                <a:uLnTx/>
                <a:uFillTx/>
                <a:latin typeface="+mn-lt"/>
                <a:ea typeface="+mn-ea"/>
                <a:cs typeface="+mn-cs"/>
              </a:rPr>
              <a:t>before</a:t>
            </a:r>
            <a:r>
              <a:rPr kumimoji="0" lang="pl-PL" sz="1400" b="0" i="0" u="none" strike="noStrike" kern="1200" cap="none" spc="0" normalizeH="0" baseline="0" noProof="0" dirty="0" smtClean="0">
                <a:ln>
                  <a:noFill/>
                </a:ln>
                <a:solidFill>
                  <a:schemeClr val="tx1"/>
                </a:solidFill>
                <a:effectLst/>
                <a:uLnTx/>
                <a:uFillTx/>
                <a:latin typeface="+mn-lt"/>
                <a:ea typeface="+mn-ea"/>
                <a:cs typeface="+mn-cs"/>
              </a:rPr>
              <a:t> </a:t>
            </a:r>
            <a:r>
              <a:rPr kumimoji="0" lang="pl-PL" sz="1400" b="0" i="0" u="none" strike="noStrike" kern="1200" cap="none" spc="0" normalizeH="0" baseline="0" noProof="0" dirty="0" err="1" smtClean="0">
                <a:ln>
                  <a:noFill/>
                </a:ln>
                <a:solidFill>
                  <a:schemeClr val="tx1"/>
                </a:solidFill>
                <a:effectLst/>
                <a:uLnTx/>
                <a:uFillTx/>
                <a:latin typeface="+mn-lt"/>
                <a:ea typeface="+mn-ea"/>
                <a:cs typeface="+mn-cs"/>
              </a:rPr>
              <a:t>days</a:t>
            </a:r>
            <a:r>
              <a:rPr kumimoji="0" lang="pl-PL" sz="1400" b="0" i="0" u="none" strike="noStrike" kern="1200" cap="none" spc="0" normalizeH="0" baseline="0" noProof="0" dirty="0" smtClean="0">
                <a:ln>
                  <a:noFill/>
                </a:ln>
                <a:solidFill>
                  <a:schemeClr val="tx1"/>
                </a:solidFill>
                <a:effectLst/>
                <a:uLnTx/>
                <a:uFillTx/>
                <a:latin typeface="+mn-lt"/>
                <a:ea typeface="+mn-ea"/>
                <a:cs typeface="+mn-cs"/>
              </a:rPr>
              <a:t> –</a:t>
            </a:r>
            <a:r>
              <a:rPr kumimoji="0" lang="pl-PL" sz="1400" b="0" i="0" u="none" strike="noStrike" kern="1200" cap="none" spc="0" normalizeH="0" noProof="0" dirty="0" smtClean="0">
                <a:ln>
                  <a:noFill/>
                </a:ln>
                <a:solidFill>
                  <a:schemeClr val="tx1"/>
                </a:solidFill>
                <a:effectLst/>
                <a:uLnTx/>
                <a:uFillTx/>
                <a:latin typeface="+mn-lt"/>
                <a:ea typeface="+mn-ea"/>
                <a:cs typeface="+mn-cs"/>
              </a:rPr>
              <a:t> liczba dni przedpłaty</a:t>
            </a:r>
            <a:endParaRPr kumimoji="0" lang="pl-PL" sz="1400" b="0" i="0" u="none" strike="noStrike" kern="1200" cap="none" spc="0" normalizeH="0" baseline="0" noProof="0" dirty="0" smtClean="0">
              <a:ln>
                <a:noFill/>
              </a:ln>
              <a:solidFill>
                <a:schemeClr val="tx1"/>
              </a:solidFill>
              <a:effectLst/>
              <a:uLnTx/>
              <a:uFillTx/>
              <a:latin typeface="+mn-lt"/>
              <a:ea typeface="+mn-ea"/>
              <a:cs typeface="+mn-cs"/>
            </a:endParaRPr>
          </a:p>
          <a:p>
            <a:pPr marL="320040" marR="0" lvl="0" indent="-320040" algn="l" defTabSz="914400" rtl="0" eaLnBrk="1" fontAlgn="auto" latinLnBrk="0" hangingPunct="1">
              <a:lnSpc>
                <a:spcPct val="100000"/>
              </a:lnSpc>
              <a:spcBef>
                <a:spcPts val="700"/>
              </a:spcBef>
              <a:spcAft>
                <a:spcPts val="0"/>
              </a:spcAft>
              <a:buClr>
                <a:schemeClr val="accent2"/>
              </a:buClr>
              <a:buSzPct val="60000"/>
              <a:buFont typeface="Wingdings" pitchFamily="2" charset="2"/>
              <a:buChar char="v"/>
              <a:tabLst/>
              <a:defRPr/>
            </a:pPr>
            <a:r>
              <a:rPr kumimoji="0" lang="pl-PL" sz="1400" b="0" i="0" u="none" strike="noStrike" kern="1200" cap="none" spc="0" normalizeH="0" baseline="0" noProof="0" dirty="0" err="1" smtClean="0">
                <a:ln>
                  <a:noFill/>
                </a:ln>
                <a:solidFill>
                  <a:schemeClr val="tx1"/>
                </a:solidFill>
                <a:effectLst/>
                <a:uLnTx/>
                <a:uFillTx/>
                <a:latin typeface="+mn-lt"/>
                <a:ea typeface="+mn-ea"/>
                <a:cs typeface="+mn-cs"/>
              </a:rPr>
              <a:t>positive</a:t>
            </a:r>
            <a:r>
              <a:rPr kumimoji="0" lang="pl-PL" sz="1400" b="0" i="0" u="none" strike="noStrike" kern="1200" cap="none" spc="0" normalizeH="0" baseline="0" noProof="0" dirty="0" smtClean="0">
                <a:ln>
                  <a:noFill/>
                </a:ln>
                <a:solidFill>
                  <a:schemeClr val="tx1"/>
                </a:solidFill>
                <a:effectLst/>
                <a:uLnTx/>
                <a:uFillTx/>
                <a:latin typeface="+mn-lt"/>
                <a:ea typeface="+mn-ea"/>
                <a:cs typeface="+mn-cs"/>
              </a:rPr>
              <a:t> </a:t>
            </a:r>
            <a:r>
              <a:rPr kumimoji="0" lang="pl-PL" sz="1400" b="0" i="0" u="none" strike="noStrike" kern="1200" cap="none" spc="0" normalizeH="0" baseline="0" noProof="0" dirty="0" err="1" smtClean="0">
                <a:ln>
                  <a:noFill/>
                </a:ln>
                <a:solidFill>
                  <a:schemeClr val="tx1"/>
                </a:solidFill>
                <a:effectLst/>
                <a:uLnTx/>
                <a:uFillTx/>
                <a:latin typeface="+mn-lt"/>
                <a:ea typeface="+mn-ea"/>
                <a:cs typeface="+mn-cs"/>
              </a:rPr>
              <a:t>Recomendations</a:t>
            </a:r>
            <a:r>
              <a:rPr kumimoji="0" lang="pl-PL" sz="1400" b="0" i="0" u="none" strike="noStrike" kern="1200" cap="none" spc="0" normalizeH="0" baseline="0" noProof="0" dirty="0" smtClean="0">
                <a:ln>
                  <a:noFill/>
                </a:ln>
                <a:solidFill>
                  <a:schemeClr val="tx1"/>
                </a:solidFill>
                <a:effectLst/>
                <a:uLnTx/>
                <a:uFillTx/>
                <a:latin typeface="+mn-lt"/>
                <a:ea typeface="+mn-ea"/>
                <a:cs typeface="+mn-cs"/>
              </a:rPr>
              <a:t> – liczba</a:t>
            </a:r>
            <a:r>
              <a:rPr kumimoji="0" lang="pl-PL" sz="1400" b="0" i="0" u="none" strike="noStrike" kern="1200" cap="none" spc="0" normalizeH="0" noProof="0" dirty="0" smtClean="0">
                <a:ln>
                  <a:noFill/>
                </a:ln>
                <a:solidFill>
                  <a:schemeClr val="tx1"/>
                </a:solidFill>
                <a:effectLst/>
                <a:uLnTx/>
                <a:uFillTx/>
                <a:latin typeface="+mn-lt"/>
                <a:ea typeface="+mn-ea"/>
                <a:cs typeface="+mn-cs"/>
              </a:rPr>
              <a:t> </a:t>
            </a:r>
            <a:r>
              <a:rPr kumimoji="0" lang="pl-PL" sz="1400" b="0" i="0" u="none" strike="noStrike" kern="1200" cap="none" spc="0" normalizeH="0" baseline="0" noProof="0" dirty="0" smtClean="0">
                <a:ln>
                  <a:noFill/>
                </a:ln>
                <a:solidFill>
                  <a:schemeClr val="tx1"/>
                </a:solidFill>
                <a:effectLst/>
                <a:uLnTx/>
                <a:uFillTx/>
                <a:latin typeface="+mn-lt"/>
                <a:ea typeface="+mn-ea"/>
                <a:cs typeface="+mn-cs"/>
              </a:rPr>
              <a:t>pozytywnych rekomendacji</a:t>
            </a:r>
          </a:p>
          <a:p>
            <a:pPr marL="320040" marR="0" lvl="0" indent="-320040" algn="l" defTabSz="914400" rtl="0" eaLnBrk="1" fontAlgn="auto" latinLnBrk="0" hangingPunct="1">
              <a:lnSpc>
                <a:spcPct val="100000"/>
              </a:lnSpc>
              <a:spcBef>
                <a:spcPts val="700"/>
              </a:spcBef>
              <a:spcAft>
                <a:spcPts val="0"/>
              </a:spcAft>
              <a:buClr>
                <a:schemeClr val="accent2"/>
              </a:buClr>
              <a:buSzPct val="60000"/>
              <a:buFont typeface="Wingdings" pitchFamily="2" charset="2"/>
              <a:buChar char="v"/>
              <a:tabLst/>
              <a:defRPr/>
            </a:pPr>
            <a:r>
              <a:rPr kumimoji="0" lang="pl-PL" sz="1400" b="0" i="0" u="none" strike="noStrike" kern="1200" cap="none" spc="0" normalizeH="0" baseline="0" noProof="0" dirty="0" err="1" smtClean="0">
                <a:ln>
                  <a:noFill/>
                </a:ln>
                <a:solidFill>
                  <a:schemeClr val="tx1"/>
                </a:solidFill>
                <a:effectLst/>
                <a:uLnTx/>
                <a:uFillTx/>
                <a:latin typeface="+mn-lt"/>
                <a:ea typeface="+mn-ea"/>
                <a:cs typeface="+mn-cs"/>
              </a:rPr>
              <a:t>negative</a:t>
            </a:r>
            <a:r>
              <a:rPr kumimoji="0" lang="pl-PL" sz="1400" b="0" i="0" u="none" strike="noStrike" kern="1200" cap="none" spc="0" normalizeH="0" baseline="0" noProof="0" dirty="0" smtClean="0">
                <a:ln>
                  <a:noFill/>
                </a:ln>
                <a:solidFill>
                  <a:schemeClr val="tx1"/>
                </a:solidFill>
                <a:effectLst/>
                <a:uLnTx/>
                <a:uFillTx/>
                <a:latin typeface="+mn-lt"/>
                <a:ea typeface="+mn-ea"/>
                <a:cs typeface="+mn-cs"/>
              </a:rPr>
              <a:t> </a:t>
            </a:r>
            <a:r>
              <a:rPr kumimoji="0" lang="pl-PL" sz="1400" b="0" i="0" u="none" strike="noStrike" kern="1200" cap="none" spc="0" normalizeH="0" baseline="0" noProof="0" dirty="0" err="1" smtClean="0">
                <a:ln>
                  <a:noFill/>
                </a:ln>
                <a:solidFill>
                  <a:schemeClr val="tx1"/>
                </a:solidFill>
                <a:effectLst/>
                <a:uLnTx/>
                <a:uFillTx/>
                <a:latin typeface="+mn-lt"/>
                <a:ea typeface="+mn-ea"/>
                <a:cs typeface="+mn-cs"/>
              </a:rPr>
              <a:t>Recomendations</a:t>
            </a:r>
            <a:r>
              <a:rPr kumimoji="0" lang="pl-PL" sz="1400" b="0" i="0" u="none" strike="noStrike" kern="1200" cap="none" spc="0" normalizeH="0" baseline="0" noProof="0" dirty="0" smtClean="0">
                <a:ln>
                  <a:noFill/>
                </a:ln>
                <a:solidFill>
                  <a:schemeClr val="tx1"/>
                </a:solidFill>
                <a:effectLst/>
                <a:uLnTx/>
                <a:uFillTx/>
                <a:latin typeface="+mn-lt"/>
                <a:ea typeface="+mn-ea"/>
                <a:cs typeface="+mn-cs"/>
              </a:rPr>
              <a:t> – liczba negatywnych rekomendacji</a:t>
            </a:r>
          </a:p>
          <a:p>
            <a:pPr marL="320040" lvl="0" indent="-320040">
              <a:spcBef>
                <a:spcPts val="700"/>
              </a:spcBef>
              <a:buClr>
                <a:schemeClr val="accent2"/>
              </a:buClr>
              <a:buSzPct val="60000"/>
              <a:buFont typeface="Wingdings" pitchFamily="2" charset="2"/>
              <a:buChar char="v"/>
            </a:pPr>
            <a:r>
              <a:rPr kumimoji="0" lang="pl-PL" sz="1400" b="0" i="0" u="none" strike="noStrike" kern="1200" cap="none" spc="0" normalizeH="0" baseline="0" noProof="0" dirty="0" err="1" smtClean="0">
                <a:ln>
                  <a:noFill/>
                </a:ln>
                <a:solidFill>
                  <a:schemeClr val="tx1"/>
                </a:solidFill>
                <a:effectLst/>
                <a:uLnTx/>
                <a:uFillTx/>
                <a:latin typeface="+mn-lt"/>
                <a:ea typeface="+mn-ea"/>
                <a:cs typeface="+mn-cs"/>
              </a:rPr>
              <a:t>verify</a:t>
            </a:r>
            <a:r>
              <a:rPr kumimoji="0" lang="pl-PL" sz="1400" b="0" i="0" u="none" strike="noStrike" kern="1200" cap="none" spc="0" normalizeH="0" baseline="0" noProof="0" dirty="0" smtClean="0">
                <a:ln>
                  <a:noFill/>
                </a:ln>
                <a:solidFill>
                  <a:schemeClr val="tx1"/>
                </a:solidFill>
                <a:effectLst/>
                <a:uLnTx/>
                <a:uFillTx/>
                <a:latin typeface="+mn-lt"/>
                <a:ea typeface="+mn-ea"/>
                <a:cs typeface="+mn-cs"/>
              </a:rPr>
              <a:t> - </a:t>
            </a:r>
            <a:r>
              <a:rPr lang="pl-PL" sz="1400" dirty="0" smtClean="0"/>
              <a:t>informacja o weryfikacji finansowej</a:t>
            </a:r>
            <a:endParaRPr kumimoji="0" lang="pl-PL" sz="14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 calcmode="lin" valueType="num">
                                      <p:cBhvr additive="base">
                                        <p:cTn id="3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 calcmode="lin" valueType="num">
                                      <p:cBhvr additive="base">
                                        <p:cTn id="43"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9" end="9"/>
                                            </p:tx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 calcmode="lin" valueType="num">
                                      <p:cBhvr additive="base">
                                        <p:cTn id="4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anim calcmode="lin" valueType="num">
                                      <p:cBhvr additive="base">
                                        <p:cTn id="51"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3">
                                            <p:txEl>
                                              <p:pRg st="11" end="11"/>
                                            </p:txEl>
                                          </p:spTgt>
                                        </p:tgtEl>
                                        <p:attrNameLst>
                                          <p:attrName>ppt_y</p:attrName>
                                        </p:attrNameLst>
                                      </p:cBhvr>
                                      <p:tavLst>
                                        <p:tav tm="0">
                                          <p:val>
                                            <p:strVal val="1+#ppt_h/2"/>
                                          </p:val>
                                        </p:tav>
                                        <p:tav tm="100000">
                                          <p:val>
                                            <p:strVal val="#ppt_y"/>
                                          </p:val>
                                        </p:tav>
                                      </p:tavLst>
                                    </p:anim>
                                  </p:childTnLst>
                                </p:cTn>
                              </p:par>
                              <p:par>
                                <p:cTn id="53" presetID="2" presetClass="entr" presetSubtype="4" fill="hold" nodeType="withEffect">
                                  <p:stCondLst>
                                    <p:cond delay="0"/>
                                  </p:stCondLst>
                                  <p:childTnLst>
                                    <p:set>
                                      <p:cBhvr>
                                        <p:cTn id="54" dur="1" fill="hold">
                                          <p:stCondLst>
                                            <p:cond delay="0"/>
                                          </p:stCondLst>
                                        </p:cTn>
                                        <p:tgtEl>
                                          <p:spTgt spid="4">
                                            <p:txEl>
                                              <p:pRg st="0" end="0"/>
                                            </p:txEl>
                                          </p:spTgt>
                                        </p:tgtEl>
                                        <p:attrNameLst>
                                          <p:attrName>style.visibility</p:attrName>
                                        </p:attrNameLst>
                                      </p:cBhvr>
                                      <p:to>
                                        <p:strVal val="visible"/>
                                      </p:to>
                                    </p:set>
                                    <p:anim calcmode="lin" valueType="num">
                                      <p:cBhvr additive="base">
                                        <p:cTn id="55"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4">
                                            <p:txEl>
                                              <p:pRg st="0" end="0"/>
                                            </p:txEl>
                                          </p:spTgt>
                                        </p:tgtEl>
                                        <p:attrNameLst>
                                          <p:attrName>ppt_y</p:attrName>
                                        </p:attrNameLst>
                                      </p:cBhvr>
                                      <p:tavLst>
                                        <p:tav tm="0">
                                          <p:val>
                                            <p:strVal val="1+#ppt_h/2"/>
                                          </p:val>
                                        </p:tav>
                                        <p:tav tm="100000">
                                          <p:val>
                                            <p:strVal val="#ppt_y"/>
                                          </p:val>
                                        </p:tav>
                                      </p:tavLst>
                                    </p:anim>
                                  </p:childTnLst>
                                </p:cTn>
                              </p:par>
                              <p:par>
                                <p:cTn id="57" presetID="2" presetClass="entr" presetSubtype="4" fill="hold" nodeType="withEffect">
                                  <p:stCondLst>
                                    <p:cond delay="0"/>
                                  </p:stCondLst>
                                  <p:childTnLst>
                                    <p:set>
                                      <p:cBhvr>
                                        <p:cTn id="58" dur="1" fill="hold">
                                          <p:stCondLst>
                                            <p:cond delay="0"/>
                                          </p:stCondLst>
                                        </p:cTn>
                                        <p:tgtEl>
                                          <p:spTgt spid="4">
                                            <p:txEl>
                                              <p:pRg st="1" end="1"/>
                                            </p:txEl>
                                          </p:spTgt>
                                        </p:tgtEl>
                                        <p:attrNameLst>
                                          <p:attrName>style.visibility</p:attrName>
                                        </p:attrNameLst>
                                      </p:cBhvr>
                                      <p:to>
                                        <p:strVal val="visible"/>
                                      </p:to>
                                    </p:set>
                                    <p:anim calcmode="lin" valueType="num">
                                      <p:cBhvr additive="base">
                                        <p:cTn id="59"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4">
                                            <p:txEl>
                                              <p:pRg st="1" end="1"/>
                                            </p:txEl>
                                          </p:spTgt>
                                        </p:tgtEl>
                                        <p:attrNameLst>
                                          <p:attrName>ppt_y</p:attrName>
                                        </p:attrNameLst>
                                      </p:cBhvr>
                                      <p:tavLst>
                                        <p:tav tm="0">
                                          <p:val>
                                            <p:strVal val="1+#ppt_h/2"/>
                                          </p:val>
                                        </p:tav>
                                        <p:tav tm="100000">
                                          <p:val>
                                            <p:strVal val="#ppt_y"/>
                                          </p:val>
                                        </p:tav>
                                      </p:tavLst>
                                    </p:anim>
                                  </p:childTnLst>
                                </p:cTn>
                              </p:par>
                              <p:par>
                                <p:cTn id="61" presetID="2" presetClass="entr" presetSubtype="4" fill="hold" nodeType="withEffect">
                                  <p:stCondLst>
                                    <p:cond delay="0"/>
                                  </p:stCondLst>
                                  <p:childTnLst>
                                    <p:set>
                                      <p:cBhvr>
                                        <p:cTn id="62" dur="1" fill="hold">
                                          <p:stCondLst>
                                            <p:cond delay="0"/>
                                          </p:stCondLst>
                                        </p:cTn>
                                        <p:tgtEl>
                                          <p:spTgt spid="4">
                                            <p:txEl>
                                              <p:pRg st="2" end="2"/>
                                            </p:txEl>
                                          </p:spTgt>
                                        </p:tgtEl>
                                        <p:attrNameLst>
                                          <p:attrName>style.visibility</p:attrName>
                                        </p:attrNameLst>
                                      </p:cBhvr>
                                      <p:to>
                                        <p:strVal val="visible"/>
                                      </p:to>
                                    </p:set>
                                    <p:anim calcmode="lin" valueType="num">
                                      <p:cBhvr additive="base">
                                        <p:cTn id="63"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64" dur="500" fill="hold"/>
                                        <p:tgtEl>
                                          <p:spTgt spid="4">
                                            <p:txEl>
                                              <p:pRg st="2" end="2"/>
                                            </p:txEl>
                                          </p:spTgt>
                                        </p:tgtEl>
                                        <p:attrNameLst>
                                          <p:attrName>ppt_y</p:attrName>
                                        </p:attrNameLst>
                                      </p:cBhvr>
                                      <p:tavLst>
                                        <p:tav tm="0">
                                          <p:val>
                                            <p:strVal val="1+#ppt_h/2"/>
                                          </p:val>
                                        </p:tav>
                                        <p:tav tm="100000">
                                          <p:val>
                                            <p:strVal val="#ppt_y"/>
                                          </p:val>
                                        </p:tav>
                                      </p:tavLst>
                                    </p:anim>
                                  </p:childTnLst>
                                </p:cTn>
                              </p:par>
                              <p:par>
                                <p:cTn id="65" presetID="2" presetClass="entr" presetSubtype="4" fill="hold" nodeType="withEffect">
                                  <p:stCondLst>
                                    <p:cond delay="0"/>
                                  </p:stCondLst>
                                  <p:childTnLst>
                                    <p:set>
                                      <p:cBhvr>
                                        <p:cTn id="66" dur="1" fill="hold">
                                          <p:stCondLst>
                                            <p:cond delay="0"/>
                                          </p:stCondLst>
                                        </p:cTn>
                                        <p:tgtEl>
                                          <p:spTgt spid="4">
                                            <p:txEl>
                                              <p:pRg st="3" end="3"/>
                                            </p:txEl>
                                          </p:spTgt>
                                        </p:tgtEl>
                                        <p:attrNameLst>
                                          <p:attrName>style.visibility</p:attrName>
                                        </p:attrNameLst>
                                      </p:cBhvr>
                                      <p:to>
                                        <p:strVal val="visible"/>
                                      </p:to>
                                    </p:set>
                                    <p:anim calcmode="lin" valueType="num">
                                      <p:cBhvr additive="base">
                                        <p:cTn id="67"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4">
                                            <p:txEl>
                                              <p:pRg st="3" end="3"/>
                                            </p:txEl>
                                          </p:spTgt>
                                        </p:tgtEl>
                                        <p:attrNameLst>
                                          <p:attrName>ppt_y</p:attrName>
                                        </p:attrNameLst>
                                      </p:cBhvr>
                                      <p:tavLst>
                                        <p:tav tm="0">
                                          <p:val>
                                            <p:strVal val="1+#ppt_h/2"/>
                                          </p:val>
                                        </p:tav>
                                        <p:tav tm="100000">
                                          <p:val>
                                            <p:strVal val="#ppt_y"/>
                                          </p:val>
                                        </p:tav>
                                      </p:tavLst>
                                    </p:anim>
                                  </p:childTnLst>
                                </p:cTn>
                              </p:par>
                              <p:par>
                                <p:cTn id="69" presetID="2" presetClass="entr" presetSubtype="4" fill="hold" nodeType="withEffect">
                                  <p:stCondLst>
                                    <p:cond delay="0"/>
                                  </p:stCondLst>
                                  <p:childTnLst>
                                    <p:set>
                                      <p:cBhvr>
                                        <p:cTn id="70" dur="1" fill="hold">
                                          <p:stCondLst>
                                            <p:cond delay="0"/>
                                          </p:stCondLst>
                                        </p:cTn>
                                        <p:tgtEl>
                                          <p:spTgt spid="4">
                                            <p:txEl>
                                              <p:pRg st="4" end="4"/>
                                            </p:txEl>
                                          </p:spTgt>
                                        </p:tgtEl>
                                        <p:attrNameLst>
                                          <p:attrName>style.visibility</p:attrName>
                                        </p:attrNameLst>
                                      </p:cBhvr>
                                      <p:to>
                                        <p:strVal val="visible"/>
                                      </p:to>
                                    </p:set>
                                    <p:anim calcmode="lin" valueType="num">
                                      <p:cBhvr additive="base">
                                        <p:cTn id="7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72" dur="500" fill="hold"/>
                                        <p:tgtEl>
                                          <p:spTgt spid="4">
                                            <p:txEl>
                                              <p:pRg st="4" end="4"/>
                                            </p:txEl>
                                          </p:spTgt>
                                        </p:tgtEl>
                                        <p:attrNameLst>
                                          <p:attrName>ppt_y</p:attrName>
                                        </p:attrNameLst>
                                      </p:cBhvr>
                                      <p:tavLst>
                                        <p:tav tm="0">
                                          <p:val>
                                            <p:strVal val="1+#ppt_h/2"/>
                                          </p:val>
                                        </p:tav>
                                        <p:tav tm="100000">
                                          <p:val>
                                            <p:strVal val="#ppt_y"/>
                                          </p:val>
                                        </p:tav>
                                      </p:tavLst>
                                    </p:anim>
                                  </p:childTnLst>
                                </p:cTn>
                              </p:par>
                              <p:par>
                                <p:cTn id="73" presetID="2" presetClass="entr" presetSubtype="4" fill="hold" nodeType="withEffect">
                                  <p:stCondLst>
                                    <p:cond delay="0"/>
                                  </p:stCondLst>
                                  <p:childTnLst>
                                    <p:set>
                                      <p:cBhvr>
                                        <p:cTn id="74" dur="1" fill="hold">
                                          <p:stCondLst>
                                            <p:cond delay="0"/>
                                          </p:stCondLst>
                                        </p:cTn>
                                        <p:tgtEl>
                                          <p:spTgt spid="4">
                                            <p:txEl>
                                              <p:pRg st="5" end="5"/>
                                            </p:txEl>
                                          </p:spTgt>
                                        </p:tgtEl>
                                        <p:attrNameLst>
                                          <p:attrName>style.visibility</p:attrName>
                                        </p:attrNameLst>
                                      </p:cBhvr>
                                      <p:to>
                                        <p:strVal val="visible"/>
                                      </p:to>
                                    </p:set>
                                    <p:anim calcmode="lin" valueType="num">
                                      <p:cBhvr additive="base">
                                        <p:cTn id="75"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76" dur="500" fill="hold"/>
                                        <p:tgtEl>
                                          <p:spTgt spid="4">
                                            <p:txEl>
                                              <p:pRg st="5" end="5"/>
                                            </p:txEl>
                                          </p:spTgt>
                                        </p:tgtEl>
                                        <p:attrNameLst>
                                          <p:attrName>ppt_y</p:attrName>
                                        </p:attrNameLst>
                                      </p:cBhvr>
                                      <p:tavLst>
                                        <p:tav tm="0">
                                          <p:val>
                                            <p:strVal val="1+#ppt_h/2"/>
                                          </p:val>
                                        </p:tav>
                                        <p:tav tm="100000">
                                          <p:val>
                                            <p:strVal val="#ppt_y"/>
                                          </p:val>
                                        </p:tav>
                                      </p:tavLst>
                                    </p:anim>
                                  </p:childTnLst>
                                </p:cTn>
                              </p:par>
                              <p:par>
                                <p:cTn id="77" presetID="2" presetClass="entr" presetSubtype="4" fill="hold" nodeType="withEffect">
                                  <p:stCondLst>
                                    <p:cond delay="0"/>
                                  </p:stCondLst>
                                  <p:childTnLst>
                                    <p:set>
                                      <p:cBhvr>
                                        <p:cTn id="78" dur="1" fill="hold">
                                          <p:stCondLst>
                                            <p:cond delay="0"/>
                                          </p:stCondLst>
                                        </p:cTn>
                                        <p:tgtEl>
                                          <p:spTgt spid="4">
                                            <p:txEl>
                                              <p:pRg st="6" end="6"/>
                                            </p:txEl>
                                          </p:spTgt>
                                        </p:tgtEl>
                                        <p:attrNameLst>
                                          <p:attrName>style.visibility</p:attrName>
                                        </p:attrNameLst>
                                      </p:cBhvr>
                                      <p:to>
                                        <p:strVal val="visible"/>
                                      </p:to>
                                    </p:set>
                                    <p:anim calcmode="lin" valueType="num">
                                      <p:cBhvr additive="base">
                                        <p:cTn id="79"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4">
                                            <p:txEl>
                                              <p:pRg st="6" end="6"/>
                                            </p:txEl>
                                          </p:spTgt>
                                        </p:tgtEl>
                                        <p:attrNameLst>
                                          <p:attrName>ppt_y</p:attrName>
                                        </p:attrNameLst>
                                      </p:cBhvr>
                                      <p:tavLst>
                                        <p:tav tm="0">
                                          <p:val>
                                            <p:strVal val="1+#ppt_h/2"/>
                                          </p:val>
                                        </p:tav>
                                        <p:tav tm="100000">
                                          <p:val>
                                            <p:strVal val="#ppt_y"/>
                                          </p:val>
                                        </p:tav>
                                      </p:tavLst>
                                    </p:anim>
                                  </p:childTnLst>
                                </p:cTn>
                              </p:par>
                              <p:par>
                                <p:cTn id="81" presetID="2" presetClass="entr" presetSubtype="4" fill="hold" nodeType="withEffect">
                                  <p:stCondLst>
                                    <p:cond delay="0"/>
                                  </p:stCondLst>
                                  <p:childTnLst>
                                    <p:set>
                                      <p:cBhvr>
                                        <p:cTn id="82" dur="1" fill="hold">
                                          <p:stCondLst>
                                            <p:cond delay="0"/>
                                          </p:stCondLst>
                                        </p:cTn>
                                        <p:tgtEl>
                                          <p:spTgt spid="4">
                                            <p:txEl>
                                              <p:pRg st="7" end="7"/>
                                            </p:txEl>
                                          </p:spTgt>
                                        </p:tgtEl>
                                        <p:attrNameLst>
                                          <p:attrName>style.visibility</p:attrName>
                                        </p:attrNameLst>
                                      </p:cBhvr>
                                      <p:to>
                                        <p:strVal val="visible"/>
                                      </p:to>
                                    </p:set>
                                    <p:anim calcmode="lin" valueType="num">
                                      <p:cBhvr additive="base">
                                        <p:cTn id="83"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84" dur="500" fill="hold"/>
                                        <p:tgtEl>
                                          <p:spTgt spid="4">
                                            <p:txEl>
                                              <p:pRg st="7" end="7"/>
                                            </p:txEl>
                                          </p:spTgt>
                                        </p:tgtEl>
                                        <p:attrNameLst>
                                          <p:attrName>ppt_y</p:attrName>
                                        </p:attrNameLst>
                                      </p:cBhvr>
                                      <p:tavLst>
                                        <p:tav tm="0">
                                          <p:val>
                                            <p:strVal val="1+#ppt_h/2"/>
                                          </p:val>
                                        </p:tav>
                                        <p:tav tm="100000">
                                          <p:val>
                                            <p:strVal val="#ppt_y"/>
                                          </p:val>
                                        </p:tav>
                                      </p:tavLst>
                                    </p:anim>
                                  </p:childTnLst>
                                </p:cTn>
                              </p:par>
                              <p:par>
                                <p:cTn id="85" presetID="2" presetClass="entr" presetSubtype="4" fill="hold" nodeType="withEffect">
                                  <p:stCondLst>
                                    <p:cond delay="0"/>
                                  </p:stCondLst>
                                  <p:childTnLst>
                                    <p:set>
                                      <p:cBhvr>
                                        <p:cTn id="86" dur="1" fill="hold">
                                          <p:stCondLst>
                                            <p:cond delay="0"/>
                                          </p:stCondLst>
                                        </p:cTn>
                                        <p:tgtEl>
                                          <p:spTgt spid="4">
                                            <p:txEl>
                                              <p:pRg st="8" end="8"/>
                                            </p:txEl>
                                          </p:spTgt>
                                        </p:tgtEl>
                                        <p:attrNameLst>
                                          <p:attrName>style.visibility</p:attrName>
                                        </p:attrNameLst>
                                      </p:cBhvr>
                                      <p:to>
                                        <p:strVal val="visible"/>
                                      </p:to>
                                    </p:set>
                                    <p:anim calcmode="lin" valueType="num">
                                      <p:cBhvr additive="base">
                                        <p:cTn id="87"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88" dur="500" fill="hold"/>
                                        <p:tgtEl>
                                          <p:spTgt spid="4">
                                            <p:txEl>
                                              <p:pRg st="8" end="8"/>
                                            </p:txEl>
                                          </p:spTgt>
                                        </p:tgtEl>
                                        <p:attrNameLst>
                                          <p:attrName>ppt_y</p:attrName>
                                        </p:attrNameLst>
                                      </p:cBhvr>
                                      <p:tavLst>
                                        <p:tav tm="0">
                                          <p:val>
                                            <p:strVal val="1+#ppt_h/2"/>
                                          </p:val>
                                        </p:tav>
                                        <p:tav tm="100000">
                                          <p:val>
                                            <p:strVal val="#ppt_y"/>
                                          </p:val>
                                        </p:tav>
                                      </p:tavLst>
                                    </p:anim>
                                  </p:childTnLst>
                                </p:cTn>
                              </p:par>
                              <p:par>
                                <p:cTn id="89" presetID="2" presetClass="entr" presetSubtype="4" fill="hold" nodeType="withEffect">
                                  <p:stCondLst>
                                    <p:cond delay="0"/>
                                  </p:stCondLst>
                                  <p:childTnLst>
                                    <p:set>
                                      <p:cBhvr>
                                        <p:cTn id="90" dur="1" fill="hold">
                                          <p:stCondLst>
                                            <p:cond delay="0"/>
                                          </p:stCondLst>
                                        </p:cTn>
                                        <p:tgtEl>
                                          <p:spTgt spid="4">
                                            <p:txEl>
                                              <p:pRg st="9" end="9"/>
                                            </p:txEl>
                                          </p:spTgt>
                                        </p:tgtEl>
                                        <p:attrNameLst>
                                          <p:attrName>style.visibility</p:attrName>
                                        </p:attrNameLst>
                                      </p:cBhvr>
                                      <p:to>
                                        <p:strVal val="visible"/>
                                      </p:to>
                                    </p:set>
                                    <p:anim calcmode="lin" valueType="num">
                                      <p:cBhvr additive="base">
                                        <p:cTn id="91" dur="500" fill="hold"/>
                                        <p:tgtEl>
                                          <p:spTgt spid="4">
                                            <p:txEl>
                                              <p:pRg st="9" end="9"/>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4">
                                            <p:txEl>
                                              <p:pRg st="9" end="9"/>
                                            </p:txEl>
                                          </p:spTgt>
                                        </p:tgtEl>
                                        <p:attrNameLst>
                                          <p:attrName>ppt_y</p:attrName>
                                        </p:attrNameLst>
                                      </p:cBhvr>
                                      <p:tavLst>
                                        <p:tav tm="0">
                                          <p:val>
                                            <p:strVal val="1+#ppt_h/2"/>
                                          </p:val>
                                        </p:tav>
                                        <p:tav tm="100000">
                                          <p:val>
                                            <p:strVal val="#ppt_y"/>
                                          </p:val>
                                        </p:tav>
                                      </p:tavLst>
                                    </p:anim>
                                  </p:childTnLst>
                                </p:cTn>
                              </p:par>
                              <p:par>
                                <p:cTn id="93" presetID="2" presetClass="entr" presetSubtype="4" fill="hold" nodeType="withEffect">
                                  <p:stCondLst>
                                    <p:cond delay="0"/>
                                  </p:stCondLst>
                                  <p:childTnLst>
                                    <p:set>
                                      <p:cBhvr>
                                        <p:cTn id="94" dur="1" fill="hold">
                                          <p:stCondLst>
                                            <p:cond delay="0"/>
                                          </p:stCondLst>
                                        </p:cTn>
                                        <p:tgtEl>
                                          <p:spTgt spid="4">
                                            <p:txEl>
                                              <p:pRg st="10" end="10"/>
                                            </p:txEl>
                                          </p:spTgt>
                                        </p:tgtEl>
                                        <p:attrNameLst>
                                          <p:attrName>style.visibility</p:attrName>
                                        </p:attrNameLst>
                                      </p:cBhvr>
                                      <p:to>
                                        <p:strVal val="visible"/>
                                      </p:to>
                                    </p:set>
                                    <p:anim calcmode="lin" valueType="num">
                                      <p:cBhvr additive="base">
                                        <p:cTn id="95" dur="500" fill="hold"/>
                                        <p:tgtEl>
                                          <p:spTgt spid="4">
                                            <p:txEl>
                                              <p:pRg st="10" end="10"/>
                                            </p:txEl>
                                          </p:spTgt>
                                        </p:tgtEl>
                                        <p:attrNameLst>
                                          <p:attrName>ppt_x</p:attrName>
                                        </p:attrNameLst>
                                      </p:cBhvr>
                                      <p:tavLst>
                                        <p:tav tm="0">
                                          <p:val>
                                            <p:strVal val="#ppt_x"/>
                                          </p:val>
                                        </p:tav>
                                        <p:tav tm="100000">
                                          <p:val>
                                            <p:strVal val="#ppt_x"/>
                                          </p:val>
                                        </p:tav>
                                      </p:tavLst>
                                    </p:anim>
                                    <p:anim calcmode="lin" valueType="num">
                                      <p:cBhvr additive="base">
                                        <p:cTn id="96" dur="500" fill="hold"/>
                                        <p:tgtEl>
                                          <p:spTgt spid="4">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sz="quarter" idx="1"/>
          </p:nvPr>
        </p:nvSpPr>
        <p:spPr/>
        <p:txBody>
          <a:bodyPr>
            <a:normAutofit/>
          </a:bodyPr>
          <a:lstStyle/>
          <a:p>
            <a:pPr>
              <a:buNone/>
            </a:pPr>
            <a:r>
              <a:rPr lang="pl-PL" sz="1400" dirty="0" smtClean="0"/>
              <a:t>Jeśli chodzi o wybór metody analitycznej to dostępnych jest szereg metod tradycyjnych, takich jak analiza regresji, analiza dyskryminacyjna, analiza </a:t>
            </a:r>
            <a:r>
              <a:rPr lang="pl-PL" sz="1400" dirty="0" err="1" smtClean="0"/>
              <a:t>logitowa</a:t>
            </a:r>
            <a:r>
              <a:rPr lang="pl-PL" sz="1400" dirty="0" smtClean="0"/>
              <a:t> czy analiza </a:t>
            </a:r>
            <a:r>
              <a:rPr lang="pl-PL" sz="1400" dirty="0" err="1" smtClean="0"/>
              <a:t>probitowa</a:t>
            </a:r>
            <a:r>
              <a:rPr lang="pl-PL" sz="1400" dirty="0" smtClean="0"/>
              <a:t>. Dostępne są również metody nowsze i bardziej zaawansowane, z których należy wymienić sieci neuronowe oraz drzewa klasyfikacyjne. </a:t>
            </a:r>
            <a:endParaRPr lang="pl-PL" sz="1400" dirty="0"/>
          </a:p>
        </p:txBody>
      </p:sp>
      <p:pic>
        <p:nvPicPr>
          <p:cNvPr id="1030" name="Picture 6"/>
          <p:cNvPicPr>
            <a:picLocks noChangeAspect="1" noChangeArrowheads="1"/>
          </p:cNvPicPr>
          <p:nvPr/>
        </p:nvPicPr>
        <p:blipFill>
          <a:blip r:embed="rId2" cstate="print"/>
          <a:srcRect/>
          <a:stretch>
            <a:fillRect/>
          </a:stretch>
        </p:blipFill>
        <p:spPr bwMode="auto">
          <a:xfrm>
            <a:off x="654472" y="2636912"/>
            <a:ext cx="7835056" cy="3726359"/>
          </a:xfrm>
          <a:prstGeom prst="rect">
            <a:avLst/>
          </a:prstGeom>
          <a:noFill/>
          <a:ln w="9525">
            <a:noFill/>
            <a:miter lim="800000"/>
            <a:headEnd/>
            <a:tailEnd/>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nodeType="afterEffect">
                                  <p:stCondLst>
                                    <p:cond delay="0"/>
                                  </p:stCondLst>
                                  <p:childTnLst>
                                    <p:set>
                                      <p:cBhvr>
                                        <p:cTn id="11" dur="1" fill="hold">
                                          <p:stCondLst>
                                            <p:cond delay="0"/>
                                          </p:stCondLst>
                                        </p:cTn>
                                        <p:tgtEl>
                                          <p:spTgt spid="1030"/>
                                        </p:tgtEl>
                                        <p:attrNameLst>
                                          <p:attrName>style.visibility</p:attrName>
                                        </p:attrNameLst>
                                      </p:cBhvr>
                                      <p:to>
                                        <p:strVal val="visible"/>
                                      </p:to>
                                    </p:set>
                                    <p:anim calcmode="lin" valueType="num">
                                      <p:cBhvr additive="base">
                                        <p:cTn id="12" dur="500" fill="hold"/>
                                        <p:tgtEl>
                                          <p:spTgt spid="1030"/>
                                        </p:tgtEl>
                                        <p:attrNameLst>
                                          <p:attrName>ppt_x</p:attrName>
                                        </p:attrNameLst>
                                      </p:cBhvr>
                                      <p:tavLst>
                                        <p:tav tm="0">
                                          <p:val>
                                            <p:strVal val="#ppt_x"/>
                                          </p:val>
                                        </p:tav>
                                        <p:tav tm="100000">
                                          <p:val>
                                            <p:strVal val="#ppt_x"/>
                                          </p:val>
                                        </p:tav>
                                      </p:tavLst>
                                    </p:anim>
                                    <p:anim calcmode="lin" valueType="num">
                                      <p:cBhvr additive="base">
                                        <p:cTn id="13" dur="500" fill="hold"/>
                                        <p:tgtEl>
                                          <p:spTgt spid="10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ymbol zastępczy tekstu 4"/>
          <p:cNvSpPr>
            <a:spLocks noGrp="1"/>
          </p:cNvSpPr>
          <p:nvPr>
            <p:ph type="body" idx="1"/>
          </p:nvPr>
        </p:nvSpPr>
        <p:spPr/>
        <p:txBody>
          <a:bodyPr/>
          <a:lstStyle/>
          <a:p>
            <a:endParaRPr lang="pl-PL" dirty="0"/>
          </a:p>
        </p:txBody>
      </p:sp>
      <p:sp>
        <p:nvSpPr>
          <p:cNvPr id="4" name="Tytuł 3"/>
          <p:cNvSpPr>
            <a:spLocks noGrp="1"/>
          </p:cNvSpPr>
          <p:nvPr>
            <p:ph type="title"/>
          </p:nvPr>
        </p:nvSpPr>
        <p:spPr>
          <a:xfrm>
            <a:off x="1331640" y="1600200"/>
            <a:ext cx="8424936" cy="990600"/>
          </a:xfrm>
        </p:spPr>
        <p:txBody>
          <a:bodyPr>
            <a:noAutofit/>
          </a:bodyPr>
          <a:lstStyle/>
          <a:p>
            <a:r>
              <a:rPr lang="pl-PL" sz="3850" dirty="0" smtClean="0"/>
              <a:t>Optymalizacja portfela inwestycyjnego</a:t>
            </a:r>
            <a:endParaRPr lang="pl-PL" sz="3850" dirty="0"/>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p:cNvSpPr>
            <a:spLocks noGrp="1"/>
          </p:cNvSpPr>
          <p:nvPr>
            <p:ph type="title"/>
          </p:nvPr>
        </p:nvSpPr>
        <p:spPr>
          <a:xfrm>
            <a:off x="612648" y="228600"/>
            <a:ext cx="8279832" cy="990600"/>
          </a:xfrm>
        </p:spPr>
        <p:txBody>
          <a:bodyPr>
            <a:normAutofit fontScale="90000"/>
          </a:bodyPr>
          <a:lstStyle/>
          <a:p>
            <a:r>
              <a:rPr lang="pl-PL" dirty="0" smtClean="0"/>
              <a:t>Optymalizacja portfela inwestycyjnego</a:t>
            </a:r>
            <a:endParaRPr lang="pl-PL" dirty="0"/>
          </a:p>
        </p:txBody>
      </p:sp>
      <p:sp>
        <p:nvSpPr>
          <p:cNvPr id="5" name="Symbol zastępczy zawartości 4"/>
          <p:cNvSpPr>
            <a:spLocks noGrp="1"/>
          </p:cNvSpPr>
          <p:nvPr>
            <p:ph sz="quarter" idx="1"/>
          </p:nvPr>
        </p:nvSpPr>
        <p:spPr/>
        <p:txBody>
          <a:bodyPr>
            <a:normAutofit/>
          </a:bodyPr>
          <a:lstStyle/>
          <a:p>
            <a:pPr>
              <a:buNone/>
            </a:pPr>
            <a:r>
              <a:rPr lang="pl-PL" sz="1400" b="1" dirty="0" smtClean="0"/>
              <a:t>Optymalizacja</a:t>
            </a:r>
            <a:r>
              <a:rPr lang="pl-PL" sz="1400" dirty="0" smtClean="0"/>
              <a:t> to problem polegający na znalezieniu ekstremum zadanej funkcji celu.</a:t>
            </a:r>
          </a:p>
          <a:p>
            <a:pPr>
              <a:buNone/>
            </a:pPr>
            <a:r>
              <a:rPr lang="pl-PL" sz="1400" b="1" dirty="0" smtClean="0"/>
              <a:t>Portfel inwestycyjny</a:t>
            </a:r>
            <a:r>
              <a:rPr lang="pl-PL" sz="1400" dirty="0" smtClean="0"/>
              <a:t> to zbiór finansowych aktywów inwestora, będących formą lokowania majątku. Mówi się np. o dywersyfikacji portfela, czyli różnicowaniu składu portfela inwestycyjnego, co skutkuje spadkiem ryzyka całego portfela. Istota dywersyfikacji sprowadza się do wybrania do portfela zróżnicowanych aktywów w nadziei, że ewentualne spadki wartości niektórych z nich zostaną zrekompensowane wzrostami wartości innych.</a:t>
            </a:r>
          </a:p>
          <a:p>
            <a:pPr>
              <a:buNone/>
            </a:pPr>
            <a:r>
              <a:rPr lang="pl-PL" sz="1400" b="1" dirty="0" smtClean="0"/>
              <a:t>Teoria portfelowa Markowitza</a:t>
            </a:r>
            <a:r>
              <a:rPr lang="pl-PL" sz="1400" dirty="0" smtClean="0"/>
              <a:t> to teoria podejmowania decyzji w warunkach ryzyka, oparta na technice dywersyfikacji. W myśl teorii racjonalna osoba dokonująca wyboru powinna zgodnie ze swymi preferencjami inwestować kapitał tak, aby albo minimalizować wariancję (podstawową miarę ryzyka) przy danej oczekiwanej stopie zwrotu, albo maksymalizować stopę zwrotu przy danej wariancji. Dlatego ważnym terminem w teorii Markowitza jest tzw. portfel efektywny, czyli taki, dla którego nie istnieje inny portfel o tej samej oczekiwanej stopie zwrotu i mniejszym ryzyku, oraz taki, dla którego nie istnieje inny portfel o tym samym ryzyku i większej oczekiwanej stopie zwrotu. </a:t>
            </a:r>
          </a:p>
          <a:p>
            <a:pPr>
              <a:buNone/>
            </a:pPr>
            <a:r>
              <a:rPr lang="pl-PL" sz="1400" dirty="0" smtClean="0"/>
              <a:t>Markowitz zanegował wcześniejsze twierdzenia, że jedynym celem przy konstruowaniu portfela jest maksymalizacja stopy zwrotu, ponieważ wraz z jej wzrostem rośnie ryzyko. Za pomocą modelu portfelowego można wyliczyć najkorzystniejszą proporcję tych dwóch czynników. Drugi ważny element zawarty w teorii Markowitza łączy się z pojęciem dywersyfikacji i jej wpływu na oczekiwaną stopę zwrotu i ryzyko portfela.</a:t>
            </a:r>
          </a:p>
          <a:p>
            <a:pPr>
              <a:buNone/>
            </a:pPr>
            <a:endParaRPr lang="pl-PL" sz="1400" dirty="0" smtClean="0"/>
          </a:p>
          <a:p>
            <a:pPr>
              <a:buNone/>
            </a:pPr>
            <a:endParaRPr lang="pl-PL" sz="1400" dirty="0" smtClean="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anim calcmode="lin" valueType="num">
                                      <p:cBhvr additive="base">
                                        <p:cTn id="11"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 calcmode="lin" valueType="num">
                                      <p:cBhvr additive="base">
                                        <p:cTn id="17"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5">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additive="base">
                                        <p:cTn id="21"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Podsumowanie</a:t>
            </a:r>
            <a:endParaRPr lang="pl-PL" dirty="0"/>
          </a:p>
        </p:txBody>
      </p:sp>
      <p:sp>
        <p:nvSpPr>
          <p:cNvPr id="3" name="Symbol zastępczy zawartości 2"/>
          <p:cNvSpPr>
            <a:spLocks noGrp="1"/>
          </p:cNvSpPr>
          <p:nvPr>
            <p:ph sz="quarter" idx="1"/>
          </p:nvPr>
        </p:nvSpPr>
        <p:spPr/>
        <p:txBody>
          <a:bodyPr/>
          <a:lstStyle/>
          <a:p>
            <a:pPr>
              <a:buFont typeface="Wingdings" pitchFamily="2" charset="2"/>
              <a:buChar char="Ø"/>
            </a:pPr>
            <a:r>
              <a:rPr lang="pl-PL" dirty="0" smtClean="0"/>
              <a:t>Wnioski</a:t>
            </a:r>
          </a:p>
          <a:p>
            <a:pPr>
              <a:buFont typeface="Wingdings" pitchFamily="2" charset="2"/>
              <a:buChar char="Ø"/>
            </a:pPr>
            <a:r>
              <a:rPr lang="pl-PL" dirty="0" smtClean="0"/>
              <a:t>Porównanie sposobów inwestowania w sektorze </a:t>
            </a:r>
            <a:r>
              <a:rPr lang="pl-PL" dirty="0" err="1" smtClean="0"/>
              <a:t>social</a:t>
            </a:r>
            <a:r>
              <a:rPr lang="pl-PL" dirty="0" smtClean="0"/>
              <a:t> </a:t>
            </a:r>
            <a:r>
              <a:rPr lang="pl-PL" dirty="0" err="1" smtClean="0"/>
              <a:t>lending</a:t>
            </a:r>
            <a:r>
              <a:rPr lang="pl-PL" dirty="0" smtClean="0"/>
              <a:t> z lokatami bankowymi oraz Giełdą Papierów Wartościowych</a:t>
            </a:r>
            <a:endParaRPr lang="pl-PL" dirty="0"/>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Spis treści</a:t>
            </a:r>
            <a:endParaRPr lang="pl-PL" dirty="0"/>
          </a:p>
        </p:txBody>
      </p:sp>
      <p:sp>
        <p:nvSpPr>
          <p:cNvPr id="3" name="Symbol zastępczy zawartości 2"/>
          <p:cNvSpPr>
            <a:spLocks noGrp="1"/>
          </p:cNvSpPr>
          <p:nvPr>
            <p:ph sz="quarter" idx="1"/>
          </p:nvPr>
        </p:nvSpPr>
        <p:spPr/>
        <p:txBody>
          <a:bodyPr>
            <a:normAutofit fontScale="85000" lnSpcReduction="20000"/>
          </a:bodyPr>
          <a:lstStyle/>
          <a:p>
            <a:pPr>
              <a:buFont typeface="Wingdings" pitchFamily="2" charset="2"/>
              <a:buChar char="Ø"/>
            </a:pPr>
            <a:r>
              <a:rPr lang="pl-PL" dirty="0" smtClean="0"/>
              <a:t>Wprowadzenie</a:t>
            </a:r>
          </a:p>
          <a:p>
            <a:pPr lvl="1">
              <a:buFont typeface="Wingdings" pitchFamily="2" charset="2"/>
              <a:buChar char="Ø"/>
            </a:pPr>
            <a:r>
              <a:rPr lang="pl-PL" dirty="0" smtClean="0"/>
              <a:t>Sektor social lending</a:t>
            </a:r>
          </a:p>
          <a:p>
            <a:pPr lvl="2">
              <a:buFont typeface="Wingdings" pitchFamily="2" charset="2"/>
              <a:buChar char="Ø"/>
            </a:pPr>
            <a:r>
              <a:rPr lang="pl-PL" dirty="0" smtClean="0"/>
              <a:t>Definicje, serwisy, (przedstawienie w liczbach)</a:t>
            </a:r>
          </a:p>
          <a:p>
            <a:pPr lvl="1">
              <a:buFont typeface="Wingdings" pitchFamily="2" charset="2"/>
              <a:buChar char="Ø"/>
            </a:pPr>
            <a:r>
              <a:rPr lang="pl-PL" dirty="0" smtClean="0"/>
              <a:t>Ryzyko</a:t>
            </a:r>
          </a:p>
          <a:p>
            <a:pPr lvl="2">
              <a:buFont typeface="Wingdings" pitchFamily="2" charset="2"/>
              <a:buChar char="Ø"/>
            </a:pPr>
            <a:r>
              <a:rPr lang="pl-PL" dirty="0" smtClean="0"/>
              <a:t>Definicje, czynniki kształtujące poziom ryzyka</a:t>
            </a:r>
          </a:p>
          <a:p>
            <a:pPr>
              <a:buFont typeface="Wingdings" pitchFamily="2" charset="2"/>
              <a:buChar char="Ø"/>
            </a:pPr>
            <a:r>
              <a:rPr lang="pl-PL" dirty="0" smtClean="0"/>
              <a:t>Oszacowanie modelu statystycznego poprzez ocenę ryzyka</a:t>
            </a:r>
          </a:p>
          <a:p>
            <a:pPr lvl="1">
              <a:buFont typeface="Wingdings" pitchFamily="2" charset="2"/>
              <a:buChar char="Ø"/>
            </a:pPr>
            <a:r>
              <a:rPr lang="pl-PL" dirty="0" smtClean="0"/>
              <a:t>Podejście opisowe </a:t>
            </a:r>
            <a:br>
              <a:rPr lang="pl-PL" dirty="0" smtClean="0"/>
            </a:br>
            <a:r>
              <a:rPr lang="pl-PL" dirty="0" smtClean="0"/>
              <a:t>metoda: scoring i rating na podstawie danych</a:t>
            </a:r>
          </a:p>
          <a:p>
            <a:pPr lvl="1">
              <a:buFont typeface="Wingdings" pitchFamily="2" charset="2"/>
              <a:buChar char="Ø"/>
            </a:pPr>
            <a:r>
              <a:rPr lang="pl-PL" dirty="0" smtClean="0"/>
              <a:t>Podejście statystyczno-matematyczne</a:t>
            </a:r>
            <a:br>
              <a:rPr lang="pl-PL" dirty="0" smtClean="0"/>
            </a:br>
            <a:r>
              <a:rPr lang="pl-PL" dirty="0" smtClean="0"/>
              <a:t>metoda: model statystyczny szacujący ryzyko niespłacalności</a:t>
            </a:r>
          </a:p>
          <a:p>
            <a:pPr>
              <a:buFont typeface="Wingdings" pitchFamily="2" charset="2"/>
              <a:buChar char="Ø"/>
            </a:pPr>
            <a:r>
              <a:rPr lang="pl-PL" dirty="0" smtClean="0"/>
              <a:t>Optymalizacja portfela inwestycyjnego</a:t>
            </a:r>
          </a:p>
          <a:p>
            <a:pPr>
              <a:buFont typeface="Wingdings" pitchFamily="2" charset="2"/>
              <a:buChar char="Ø"/>
            </a:pPr>
            <a:r>
              <a:rPr lang="pl-PL" dirty="0" smtClean="0"/>
              <a:t>Podsumowanie</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nodeType="after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 calcmode="lin" valueType="num">
                                      <p:cBhvr additive="base">
                                        <p:cTn id="1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18" fill="hold">
                            <p:stCondLst>
                              <p:cond delay="1000"/>
                            </p:stCondLst>
                            <p:childTnLst>
                              <p:par>
                                <p:cTn id="19" presetID="2" presetClass="entr" presetSubtype="4" fill="hold" nodeType="after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par>
                          <p:cTn id="33" fill="hold">
                            <p:stCondLst>
                              <p:cond delay="500"/>
                            </p:stCondLst>
                            <p:childTnLst>
                              <p:par>
                                <p:cTn id="34" presetID="2" presetClass="entr" presetSubtype="4" fill="hold" nodeType="afterEffect">
                                  <p:stCondLst>
                                    <p:cond delay="0"/>
                                  </p:stCondLst>
                                  <p:childTnLst>
                                    <p:set>
                                      <p:cBhvr>
                                        <p:cTn id="35" dur="1" fill="hold">
                                          <p:stCondLst>
                                            <p:cond delay="0"/>
                                          </p:stCondLst>
                                        </p:cTn>
                                        <p:tgtEl>
                                          <p:spTgt spid="3">
                                            <p:txEl>
                                              <p:pRg st="6" end="6"/>
                                            </p:txEl>
                                          </p:spTgt>
                                        </p:tgtEl>
                                        <p:attrNameLst>
                                          <p:attrName>style.visibility</p:attrName>
                                        </p:attrNameLst>
                                      </p:cBhvr>
                                      <p:to>
                                        <p:strVal val="visible"/>
                                      </p:to>
                                    </p:set>
                                    <p:anim calcmode="lin" valueType="num">
                                      <p:cBhvr additive="base">
                                        <p:cTn id="36"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par>
                          <p:cTn id="38" fill="hold">
                            <p:stCondLst>
                              <p:cond delay="1000"/>
                            </p:stCondLst>
                            <p:childTnLst>
                              <p:par>
                                <p:cTn id="39" presetID="2" presetClass="entr" presetSubtype="4" fill="hold" nodeType="after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 calcmode="lin" valueType="num">
                                      <p:cBhvr additive="base">
                                        <p:cTn id="4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 calcmode="lin" valueType="num">
                                      <p:cBhvr additive="base">
                                        <p:cTn id="4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3">
                                            <p:txEl>
                                              <p:pRg st="9" end="9"/>
                                            </p:txEl>
                                          </p:spTgt>
                                        </p:tgtEl>
                                        <p:attrNameLst>
                                          <p:attrName>style.visibility</p:attrName>
                                        </p:attrNameLst>
                                      </p:cBhvr>
                                      <p:to>
                                        <p:strVal val="visible"/>
                                      </p:to>
                                    </p:set>
                                    <p:anim calcmode="lin" valueType="num">
                                      <p:cBhvr additive="base">
                                        <p:cTn id="53"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ymbol zastępczy tekstu 4"/>
          <p:cNvSpPr>
            <a:spLocks noGrp="1"/>
          </p:cNvSpPr>
          <p:nvPr>
            <p:ph type="body" idx="1"/>
          </p:nvPr>
        </p:nvSpPr>
        <p:spPr/>
        <p:txBody>
          <a:bodyPr/>
          <a:lstStyle/>
          <a:p>
            <a:endParaRPr lang="pl-PL" dirty="0"/>
          </a:p>
        </p:txBody>
      </p:sp>
      <p:sp>
        <p:nvSpPr>
          <p:cNvPr id="4" name="Tytuł 3"/>
          <p:cNvSpPr>
            <a:spLocks noGrp="1"/>
          </p:cNvSpPr>
          <p:nvPr>
            <p:ph type="title"/>
          </p:nvPr>
        </p:nvSpPr>
        <p:spPr/>
        <p:txBody>
          <a:bodyPr/>
          <a:lstStyle/>
          <a:p>
            <a:r>
              <a:rPr lang="pl-PL" dirty="0" smtClean="0"/>
              <a:t>Social lending</a:t>
            </a:r>
            <a:endParaRPr lang="pl-PL" dirty="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ytuł 5"/>
          <p:cNvSpPr>
            <a:spLocks noGrp="1"/>
          </p:cNvSpPr>
          <p:nvPr>
            <p:ph type="title"/>
          </p:nvPr>
        </p:nvSpPr>
        <p:spPr/>
        <p:txBody>
          <a:bodyPr/>
          <a:lstStyle/>
          <a:p>
            <a:r>
              <a:rPr lang="pl-PL" dirty="0" smtClean="0"/>
              <a:t>Social lending</a:t>
            </a:r>
            <a:endParaRPr lang="pl-PL" dirty="0"/>
          </a:p>
        </p:txBody>
      </p:sp>
      <p:sp>
        <p:nvSpPr>
          <p:cNvPr id="5" name="Symbol zastępczy zawartości 4"/>
          <p:cNvSpPr>
            <a:spLocks noGrp="1"/>
          </p:cNvSpPr>
          <p:nvPr>
            <p:ph sz="quarter" idx="1"/>
          </p:nvPr>
        </p:nvSpPr>
        <p:spPr>
          <a:xfrm>
            <a:off x="609600" y="1589567"/>
            <a:ext cx="4034408" cy="4572000"/>
          </a:xfrm>
        </p:spPr>
        <p:txBody>
          <a:bodyPr>
            <a:noAutofit/>
          </a:bodyPr>
          <a:lstStyle/>
          <a:p>
            <a:pPr algn="just">
              <a:buNone/>
            </a:pPr>
            <a:r>
              <a:rPr lang="pl-PL" sz="1400" b="1" dirty="0" smtClean="0"/>
              <a:t>Social lending </a:t>
            </a:r>
            <a:r>
              <a:rPr lang="pl-PL" sz="1400" dirty="0" smtClean="0"/>
              <a:t>inaczej nazywany </a:t>
            </a:r>
            <a:r>
              <a:rPr lang="pl-PL" sz="1400" dirty="0" err="1" smtClean="0"/>
              <a:t>peer</a:t>
            </a:r>
            <a:r>
              <a:rPr lang="pl-PL" sz="1400" dirty="0" smtClean="0"/>
              <a:t> to </a:t>
            </a:r>
            <a:r>
              <a:rPr lang="pl-PL" sz="1400" dirty="0" err="1" smtClean="0"/>
              <a:t>peer</a:t>
            </a:r>
            <a:r>
              <a:rPr lang="pl-PL" sz="1400" dirty="0" smtClean="0"/>
              <a:t> lending, P2P lending lub po polsku pożyczkami społecznymi to</a:t>
            </a:r>
            <a:r>
              <a:rPr lang="pl-PL" sz="1400" b="1" dirty="0" smtClean="0"/>
              <a:t> </a:t>
            </a:r>
            <a:r>
              <a:rPr lang="pl-PL" sz="1400" dirty="0" smtClean="0"/>
              <a:t>jeden z modeli biznesowych wykorzystujących </a:t>
            </a:r>
            <a:r>
              <a:rPr lang="pl-PL" sz="1400" b="1" dirty="0" smtClean="0"/>
              <a:t>crowdfunding </a:t>
            </a:r>
            <a:r>
              <a:rPr lang="pl-PL" sz="1400" dirty="0" smtClean="0"/>
              <a:t>i </a:t>
            </a:r>
            <a:r>
              <a:rPr lang="pl-PL" sz="1400" b="1" dirty="0" smtClean="0"/>
              <a:t>siłę społeczności </a:t>
            </a:r>
            <a:r>
              <a:rPr lang="pl-PL" sz="1400" dirty="0" smtClean="0"/>
              <a:t>do wypełnienia luki na rynku kredytowym. Dzięki pożyczkom </a:t>
            </a:r>
            <a:r>
              <a:rPr lang="pl-PL" sz="1400" dirty="0" err="1" smtClean="0"/>
              <a:t>społecznościowym</a:t>
            </a:r>
            <a:r>
              <a:rPr lang="pl-PL" sz="1400" dirty="0" smtClean="0"/>
              <a:t> każdy, nawet osoby nie posiadające zdolności kredytowej mogą pożyczać gotówkę </a:t>
            </a:r>
            <a:br>
              <a:rPr lang="pl-PL" sz="1400" dirty="0" smtClean="0"/>
            </a:br>
            <a:r>
              <a:rPr lang="pl-PL" sz="1400" dirty="0" smtClean="0"/>
              <a:t>od nieznanych osób. Pośrednikiem w tym wypadku jest platforma </a:t>
            </a:r>
            <a:r>
              <a:rPr lang="pl-PL" sz="1400" dirty="0" err="1" smtClean="0"/>
              <a:t>lendingowa</a:t>
            </a:r>
            <a:r>
              <a:rPr lang="pl-PL" sz="1400" dirty="0" smtClean="0"/>
              <a:t>, która pilnuje aspektów takich jak zawarcie umowy, kontrolowanie spłaty, weryfikacja BIK, KRD czy BIG. </a:t>
            </a:r>
          </a:p>
          <a:p>
            <a:pPr algn="just">
              <a:buNone/>
            </a:pPr>
            <a:endParaRPr lang="pl-PL" sz="1400" dirty="0" smtClean="0"/>
          </a:p>
          <a:p>
            <a:pPr algn="just">
              <a:buNone/>
            </a:pPr>
            <a:r>
              <a:rPr lang="pl-PL" sz="1400" b="1" dirty="0" smtClean="0"/>
              <a:t>Crowdfunding </a:t>
            </a:r>
            <a:r>
              <a:rPr lang="pl-PL" sz="1400" dirty="0" smtClean="0"/>
              <a:t>inaczej finansowanie społecznościowe to rodzaj gromadzenia kapitału dostarczanego przez szeroką społeczność wirtualną, która chce wesprzeć kreatywnego pomysłodawcę. </a:t>
            </a:r>
            <a:endParaRPr lang="pl-PL" sz="1400" dirty="0"/>
          </a:p>
        </p:txBody>
      </p:sp>
      <p:pic>
        <p:nvPicPr>
          <p:cNvPr id="9" name="Symbol zastępczy zawartości 8" descr="sl.jpg"/>
          <p:cNvPicPr>
            <a:picLocks noGrp="1" noChangeAspect="1"/>
          </p:cNvPicPr>
          <p:nvPr>
            <p:ph sz="quarter" idx="2"/>
          </p:nvPr>
        </p:nvPicPr>
        <p:blipFill>
          <a:blip r:embed="rId2" cstate="print"/>
          <a:stretch>
            <a:fillRect/>
          </a:stretch>
        </p:blipFill>
        <p:spPr>
          <a:xfrm>
            <a:off x="4850765" y="1589088"/>
            <a:ext cx="3874770" cy="4572000"/>
          </a:xfrm>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 calcmode="lin" valueType="num">
                                      <p:cBhvr additive="base">
                                        <p:cTn id="17"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4"/>
          <p:cNvSpPr>
            <a:spLocks noGrp="1"/>
          </p:cNvSpPr>
          <p:nvPr>
            <p:ph type="title"/>
          </p:nvPr>
        </p:nvSpPr>
        <p:spPr/>
        <p:txBody>
          <a:bodyPr/>
          <a:lstStyle/>
          <a:p>
            <a:r>
              <a:rPr lang="pl-PL" dirty="0" smtClean="0"/>
              <a:t>Portale social lending</a:t>
            </a:r>
            <a:endParaRPr lang="pl-PL" dirty="0"/>
          </a:p>
        </p:txBody>
      </p:sp>
      <p:sp>
        <p:nvSpPr>
          <p:cNvPr id="6" name="Symbol zastępczy zawartości 5"/>
          <p:cNvSpPr>
            <a:spLocks noGrp="1"/>
          </p:cNvSpPr>
          <p:nvPr>
            <p:ph sz="quarter" idx="1"/>
          </p:nvPr>
        </p:nvSpPr>
        <p:spPr/>
        <p:txBody>
          <a:bodyPr>
            <a:normAutofit fontScale="77500" lnSpcReduction="20000"/>
          </a:bodyPr>
          <a:lstStyle/>
          <a:p>
            <a:pPr lvl="0" fontAlgn="base">
              <a:buFont typeface="Wingdings" pitchFamily="2" charset="2"/>
              <a:buChar char="Ø"/>
            </a:pPr>
            <a:r>
              <a:rPr lang="pl-PL" dirty="0" err="1" smtClean="0"/>
              <a:t>Kokos.pl</a:t>
            </a:r>
            <a:r>
              <a:rPr lang="pl-PL" dirty="0" smtClean="0"/>
              <a:t> </a:t>
            </a:r>
            <a:r>
              <a:rPr lang="pl-PL" sz="1600" dirty="0" smtClean="0"/>
              <a:t>– pierwszy i największy polski portal social lending, oferuje dodatkowo wtórny rynek zobowiązań</a:t>
            </a:r>
            <a:endParaRPr lang="pl-PL" sz="1700" dirty="0" smtClean="0"/>
          </a:p>
          <a:p>
            <a:pPr fontAlgn="base">
              <a:buFont typeface="Wingdings" pitchFamily="2" charset="2"/>
              <a:buChar char="Ø"/>
            </a:pPr>
            <a:r>
              <a:rPr lang="pl-PL" dirty="0" err="1" smtClean="0"/>
              <a:t>Zakra.pl</a:t>
            </a:r>
            <a:r>
              <a:rPr lang="pl-PL" dirty="0" smtClean="0"/>
              <a:t> </a:t>
            </a:r>
            <a:r>
              <a:rPr lang="pl-PL" sz="1600" dirty="0" smtClean="0"/>
              <a:t>– oferuje 3 kategorie pożyczek: gotówkowa, samochodowa oraz dla firm</a:t>
            </a:r>
          </a:p>
          <a:p>
            <a:pPr lvl="0" fontAlgn="base">
              <a:buFont typeface="Wingdings" pitchFamily="2" charset="2"/>
              <a:buChar char="Ø"/>
            </a:pPr>
            <a:r>
              <a:rPr lang="pl-PL" dirty="0" err="1" smtClean="0"/>
              <a:t>NaChwilke.pl</a:t>
            </a:r>
            <a:r>
              <a:rPr lang="pl-PL" dirty="0" smtClean="0"/>
              <a:t> </a:t>
            </a:r>
            <a:r>
              <a:rPr lang="pl-PL" sz="1600" dirty="0" smtClean="0"/>
              <a:t>– część wniosków objęta 100% gwarancją zwrotu kapitału</a:t>
            </a:r>
          </a:p>
          <a:p>
            <a:pPr lvl="0" fontAlgn="base">
              <a:buFont typeface="Wingdings" pitchFamily="2" charset="2"/>
              <a:buChar char="Ø"/>
            </a:pPr>
            <a:r>
              <a:rPr lang="pl-PL" dirty="0" err="1" smtClean="0"/>
              <a:t>Finansowo.pl</a:t>
            </a:r>
            <a:endParaRPr lang="pl-PL" dirty="0" smtClean="0"/>
          </a:p>
          <a:p>
            <a:pPr lvl="0" fontAlgn="base">
              <a:buFont typeface="Wingdings" pitchFamily="2" charset="2"/>
              <a:buChar char="Ø"/>
            </a:pPr>
            <a:r>
              <a:rPr lang="pl-PL" dirty="0" err="1" smtClean="0"/>
              <a:t>Pożycz.pl</a:t>
            </a:r>
            <a:endParaRPr lang="pl-PL" dirty="0" smtClean="0"/>
          </a:p>
          <a:p>
            <a:pPr lvl="0" fontAlgn="base">
              <a:buFont typeface="Wingdings" pitchFamily="2" charset="2"/>
              <a:buChar char="Ø"/>
            </a:pPr>
            <a:r>
              <a:rPr lang="pl-PL" dirty="0" err="1" smtClean="0"/>
              <a:t>Sekrata.pl</a:t>
            </a:r>
            <a:endParaRPr lang="pl-PL" dirty="0" smtClean="0"/>
          </a:p>
          <a:p>
            <a:pPr lvl="0" fontAlgn="base">
              <a:buFont typeface="Wingdings" pitchFamily="2" charset="2"/>
              <a:buChar char="Ø"/>
            </a:pPr>
            <a:r>
              <a:rPr lang="pl-PL" dirty="0" err="1" smtClean="0"/>
              <a:t>Ducatto.pl</a:t>
            </a:r>
            <a:endParaRPr lang="pl-PL" dirty="0" smtClean="0"/>
          </a:p>
          <a:p>
            <a:pPr lvl="0" fontAlgn="base">
              <a:buFont typeface="Wingdings" pitchFamily="2" charset="2"/>
              <a:buChar char="Ø"/>
            </a:pPr>
            <a:r>
              <a:rPr lang="pl-PL" dirty="0" err="1" smtClean="0"/>
              <a:t>SzybkoPewnie.pl</a:t>
            </a:r>
            <a:endParaRPr lang="pl-PL" dirty="0" smtClean="0"/>
          </a:p>
          <a:p>
            <a:pPr lvl="0" fontAlgn="base">
              <a:buFont typeface="Wingdings" pitchFamily="2" charset="2"/>
              <a:buChar char="Ø"/>
            </a:pPr>
            <a:r>
              <a:rPr lang="pl-PL" dirty="0" err="1" smtClean="0"/>
              <a:t>Smava.de</a:t>
            </a:r>
            <a:r>
              <a:rPr lang="pl-PL" dirty="0" smtClean="0"/>
              <a:t> </a:t>
            </a:r>
            <a:r>
              <a:rPr lang="pl-PL" sz="1600" dirty="0" smtClean="0"/>
              <a:t>- niemiecki lider pożyczek społeczny, jeden z największych portali tego typu na świecie</a:t>
            </a:r>
          </a:p>
          <a:p>
            <a:pPr>
              <a:buFont typeface="Wingdings" pitchFamily="2" charset="2"/>
              <a:buChar char="Ø"/>
            </a:pPr>
            <a:r>
              <a:rPr lang="pl-PL" dirty="0" err="1" smtClean="0"/>
              <a:t>Prosper.com</a:t>
            </a:r>
            <a:r>
              <a:rPr lang="pl-PL" dirty="0" smtClean="0"/>
              <a:t> </a:t>
            </a:r>
            <a:r>
              <a:rPr lang="pl-PL" sz="1600" dirty="0" smtClean="0"/>
              <a:t>- największy portal na świecie</a:t>
            </a:r>
            <a:endParaRPr lang="pl-PL" dirty="0"/>
          </a:p>
        </p:txBody>
      </p:sp>
      <p:sp>
        <p:nvSpPr>
          <p:cNvPr id="4" name="Symbol zastępczy zawartości 3"/>
          <p:cNvSpPr>
            <a:spLocks noGrp="1"/>
          </p:cNvSpPr>
          <p:nvPr>
            <p:ph sz="quarter" idx="2"/>
          </p:nvPr>
        </p:nvSpPr>
        <p:spPr>
          <a:xfrm>
            <a:off x="4644008" y="1628800"/>
            <a:ext cx="3886200" cy="4572000"/>
          </a:xfrm>
        </p:spPr>
        <p:txBody>
          <a:bodyPr>
            <a:normAutofit fontScale="77500" lnSpcReduction="20000"/>
          </a:bodyPr>
          <a:lstStyle/>
          <a:p>
            <a:pPr>
              <a:buNone/>
            </a:pPr>
            <a:r>
              <a:rPr lang="pl-PL" dirty="0" smtClean="0"/>
              <a:t>Kilka danych z serwisu </a:t>
            </a:r>
            <a:r>
              <a:rPr lang="pl-PL" dirty="0" err="1" smtClean="0"/>
              <a:t>Kokos.pl</a:t>
            </a:r>
            <a:endParaRPr lang="pl-PL" dirty="0"/>
          </a:p>
        </p:txBody>
      </p:sp>
      <p:grpSp>
        <p:nvGrpSpPr>
          <p:cNvPr id="16" name="Grupa 15"/>
          <p:cNvGrpSpPr/>
          <p:nvPr/>
        </p:nvGrpSpPr>
        <p:grpSpPr>
          <a:xfrm>
            <a:off x="5004256" y="2204864"/>
            <a:ext cx="3960232" cy="936104"/>
            <a:chOff x="683568" y="1844824"/>
            <a:chExt cx="3960232" cy="936104"/>
          </a:xfrm>
        </p:grpSpPr>
        <p:sp>
          <p:nvSpPr>
            <p:cNvPr id="17" name="Prostokąt 16"/>
            <p:cNvSpPr/>
            <p:nvPr/>
          </p:nvSpPr>
          <p:spPr>
            <a:xfrm>
              <a:off x="683568" y="1844824"/>
              <a:ext cx="1872000" cy="936104"/>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pl-PL" sz="3600" dirty="0" smtClean="0"/>
                <a:t>17,12%</a:t>
              </a:r>
              <a:endParaRPr lang="pl-PL" sz="3600" dirty="0"/>
            </a:p>
          </p:txBody>
        </p:sp>
        <p:sp>
          <p:nvSpPr>
            <p:cNvPr id="18" name="pole tekstowe 17"/>
            <p:cNvSpPr txBox="1"/>
            <p:nvPr/>
          </p:nvSpPr>
          <p:spPr>
            <a:xfrm>
              <a:off x="2771800" y="1844824"/>
              <a:ext cx="1872000" cy="936000"/>
            </a:xfrm>
            <a:prstGeom prst="rect">
              <a:avLst/>
            </a:prstGeom>
            <a:noFill/>
          </p:spPr>
          <p:txBody>
            <a:bodyPr wrap="square" rtlCol="0">
              <a:spAutoFit/>
            </a:bodyPr>
            <a:lstStyle/>
            <a:p>
              <a:r>
                <a:rPr lang="pl-PL" dirty="0" smtClean="0"/>
                <a:t>Średni zysk z inwestycji w skali roku</a:t>
              </a:r>
              <a:endParaRPr lang="pl-PL" dirty="0"/>
            </a:p>
          </p:txBody>
        </p:sp>
      </p:grpSp>
      <p:grpSp>
        <p:nvGrpSpPr>
          <p:cNvPr id="19" name="Grupa 18"/>
          <p:cNvGrpSpPr/>
          <p:nvPr/>
        </p:nvGrpSpPr>
        <p:grpSpPr>
          <a:xfrm>
            <a:off x="5004256" y="3429000"/>
            <a:ext cx="3960232" cy="936104"/>
            <a:chOff x="683568" y="3068960"/>
            <a:chExt cx="3960232" cy="936104"/>
          </a:xfrm>
        </p:grpSpPr>
        <p:sp>
          <p:nvSpPr>
            <p:cNvPr id="20" name="Prostokąt 19"/>
            <p:cNvSpPr/>
            <p:nvPr/>
          </p:nvSpPr>
          <p:spPr>
            <a:xfrm>
              <a:off x="683568" y="3068960"/>
              <a:ext cx="1872000" cy="936104"/>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pl-PL" sz="3600" dirty="0" smtClean="0"/>
                <a:t>94,09%</a:t>
              </a:r>
              <a:endParaRPr lang="pl-PL" sz="3600" dirty="0"/>
            </a:p>
          </p:txBody>
        </p:sp>
        <p:sp>
          <p:nvSpPr>
            <p:cNvPr id="21" name="pole tekstowe 20"/>
            <p:cNvSpPr txBox="1"/>
            <p:nvPr/>
          </p:nvSpPr>
          <p:spPr>
            <a:xfrm>
              <a:off x="2771800" y="3068960"/>
              <a:ext cx="1872000" cy="936000"/>
            </a:xfrm>
            <a:prstGeom prst="rect">
              <a:avLst/>
            </a:prstGeom>
            <a:noFill/>
          </p:spPr>
          <p:txBody>
            <a:bodyPr wrap="square" rtlCol="0">
              <a:spAutoFit/>
            </a:bodyPr>
            <a:lstStyle/>
            <a:p>
              <a:r>
                <a:rPr lang="pl-PL" dirty="0" smtClean="0"/>
                <a:t>Współczynnik zwrotu pożyczek</a:t>
              </a:r>
              <a:endParaRPr lang="pl-PL" dirty="0"/>
            </a:p>
          </p:txBody>
        </p:sp>
      </p:grpSp>
      <p:grpSp>
        <p:nvGrpSpPr>
          <p:cNvPr id="22" name="Grupa 21"/>
          <p:cNvGrpSpPr/>
          <p:nvPr/>
        </p:nvGrpSpPr>
        <p:grpSpPr>
          <a:xfrm>
            <a:off x="5004256" y="4725144"/>
            <a:ext cx="3960232" cy="1477328"/>
            <a:chOff x="683568" y="4365104"/>
            <a:chExt cx="3960232" cy="1477328"/>
          </a:xfrm>
        </p:grpSpPr>
        <p:sp>
          <p:nvSpPr>
            <p:cNvPr id="23" name="Prostokąt 22"/>
            <p:cNvSpPr/>
            <p:nvPr/>
          </p:nvSpPr>
          <p:spPr>
            <a:xfrm>
              <a:off x="683568" y="4365104"/>
              <a:ext cx="1872208" cy="1224136"/>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pl-PL" sz="3600" dirty="0" smtClean="0"/>
                <a:t>136 mln PLN</a:t>
              </a:r>
              <a:endParaRPr lang="pl-PL" sz="3600" dirty="0"/>
            </a:p>
          </p:txBody>
        </p:sp>
        <p:sp>
          <p:nvSpPr>
            <p:cNvPr id="24" name="pole tekstowe 23"/>
            <p:cNvSpPr txBox="1"/>
            <p:nvPr/>
          </p:nvSpPr>
          <p:spPr>
            <a:xfrm>
              <a:off x="2771800" y="4365104"/>
              <a:ext cx="1872000" cy="1477328"/>
            </a:xfrm>
            <a:prstGeom prst="rect">
              <a:avLst/>
            </a:prstGeom>
            <a:noFill/>
          </p:spPr>
          <p:txBody>
            <a:bodyPr wrap="square" rtlCol="0">
              <a:spAutoFit/>
            </a:bodyPr>
            <a:lstStyle/>
            <a:p>
              <a:r>
                <a:rPr lang="pl-PL" dirty="0"/>
                <a:t>S</a:t>
              </a:r>
              <a:r>
                <a:rPr lang="pl-PL" dirty="0" smtClean="0"/>
                <a:t>uma pożyczonych pieniędzy przez 8 lat działalności portalu</a:t>
              </a:r>
              <a:endParaRPr lang="pl-PL" dirty="0"/>
            </a:p>
          </p:txBody>
        </p:sp>
      </p:gr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ymbol zastępczy tekstu 4"/>
          <p:cNvSpPr>
            <a:spLocks noGrp="1"/>
          </p:cNvSpPr>
          <p:nvPr>
            <p:ph type="body" idx="1"/>
          </p:nvPr>
        </p:nvSpPr>
        <p:spPr/>
        <p:txBody>
          <a:bodyPr>
            <a:normAutofit/>
          </a:bodyPr>
          <a:lstStyle/>
          <a:p>
            <a:endParaRPr lang="pl-PL" dirty="0"/>
          </a:p>
        </p:txBody>
      </p:sp>
      <p:sp>
        <p:nvSpPr>
          <p:cNvPr id="4" name="Tytuł 3"/>
          <p:cNvSpPr>
            <a:spLocks noGrp="1"/>
          </p:cNvSpPr>
          <p:nvPr>
            <p:ph type="title"/>
          </p:nvPr>
        </p:nvSpPr>
        <p:spPr/>
        <p:txBody>
          <a:bodyPr/>
          <a:lstStyle/>
          <a:p>
            <a:r>
              <a:rPr lang="pl-PL" dirty="0" smtClean="0"/>
              <a:t>Ryzyko</a:t>
            </a:r>
            <a:endParaRPr lang="pl-PL" dirty="0"/>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p:cNvSpPr>
            <a:spLocks noGrp="1"/>
          </p:cNvSpPr>
          <p:nvPr>
            <p:ph type="title"/>
          </p:nvPr>
        </p:nvSpPr>
        <p:spPr/>
        <p:txBody>
          <a:bodyPr/>
          <a:lstStyle/>
          <a:p>
            <a:r>
              <a:rPr lang="pl-PL" dirty="0" smtClean="0"/>
              <a:t>Ryzyko - definicje</a:t>
            </a:r>
            <a:endParaRPr lang="pl-PL" dirty="0"/>
          </a:p>
        </p:txBody>
      </p:sp>
      <p:sp>
        <p:nvSpPr>
          <p:cNvPr id="5" name="Symbol zastępczy zawartości 4"/>
          <p:cNvSpPr>
            <a:spLocks noGrp="1"/>
          </p:cNvSpPr>
          <p:nvPr>
            <p:ph sz="quarter" idx="1"/>
          </p:nvPr>
        </p:nvSpPr>
        <p:spPr/>
        <p:txBody>
          <a:bodyPr>
            <a:noAutofit/>
          </a:bodyPr>
          <a:lstStyle/>
          <a:p>
            <a:pPr>
              <a:buNone/>
            </a:pPr>
            <a:r>
              <a:rPr lang="pl-PL" sz="1400" dirty="0" smtClean="0">
                <a:solidFill>
                  <a:schemeClr val="tx2"/>
                </a:solidFill>
              </a:rPr>
              <a:t>Ryzyko (ogólnie) to zagrożenie nieosiągnięcia oczekiwanego celu, w szczególności ryzyko finansowe to zagrożenie powstania strat finansowych, które mogą dotyczyć kursu walutowego, kredytów, cen towarów, stopy procentowej czy cen akcji. </a:t>
            </a:r>
          </a:p>
          <a:p>
            <a:pPr>
              <a:buNone/>
            </a:pPr>
            <a:r>
              <a:rPr lang="pl-PL" sz="1400" dirty="0" smtClean="0">
                <a:solidFill>
                  <a:schemeClr val="tx2"/>
                </a:solidFill>
              </a:rPr>
              <a:t>Ryzyko kredytowe to ryzyko straty lub niekorzystnej zmiany sytuacji finansowej wynikające z wahań zdolności kredytowej kredytobiorcy, inaczej jest to możliwość niedotrzymania warunków umowy przez stronę kontraktu biorącą kredyt, co oznacza, iż strona narażona na ryzyko nie otrzyma w oczekiwanym terminie płatności określonej warunkami kontraktu.</a:t>
            </a:r>
          </a:p>
          <a:p>
            <a:pPr>
              <a:buNone/>
            </a:pPr>
            <a:r>
              <a:rPr lang="pl-PL" sz="1400" dirty="0" smtClean="0"/>
              <a:t>Wpływ na wysokość ryzyka kredytowego, ponoszonego przez pożyczkodawcę, mają w szczególności następujące czynniki: rodzaj kredytobiorcy, sytuacja finansowa kredytobiorcy, wysokość udzielonego kredytu, przeznaczenie kredytu, długość okresu kredytowania, warunki na jakich udzielony został kredyt (wysokość oprocentowania, waluta kredytu, harmonogram spłat kapitału i odsetek).</a:t>
            </a:r>
            <a:endParaRPr lang="pl-PL" sz="1400" dirty="0" smtClean="0">
              <a:solidFill>
                <a:schemeClr val="tx2"/>
              </a:solidFill>
            </a:endParaRPr>
          </a:p>
          <a:p>
            <a:pPr>
              <a:buNone/>
            </a:pPr>
            <a:r>
              <a:rPr lang="pl-PL" sz="1400" dirty="0" smtClean="0"/>
              <a:t>Przyczyny występowania ryzyka kredytowego można podzielić na:</a:t>
            </a:r>
          </a:p>
        </p:txBody>
      </p:sp>
      <p:sp>
        <p:nvSpPr>
          <p:cNvPr id="9" name="pole tekstowe 8"/>
          <p:cNvSpPr txBox="1"/>
          <p:nvPr/>
        </p:nvSpPr>
        <p:spPr>
          <a:xfrm>
            <a:off x="827584" y="4509120"/>
            <a:ext cx="3600000" cy="1692771"/>
          </a:xfrm>
          <a:prstGeom prst="rect">
            <a:avLst/>
          </a:prstGeom>
          <a:noFill/>
        </p:spPr>
        <p:txBody>
          <a:bodyPr wrap="square" rtlCol="0">
            <a:spAutoFit/>
          </a:bodyPr>
          <a:lstStyle/>
          <a:p>
            <a:pPr>
              <a:buFont typeface="Arial" pitchFamily="34" charset="0"/>
              <a:buChar char="•"/>
            </a:pPr>
            <a:r>
              <a:rPr lang="pl-PL" sz="1400" dirty="0" smtClean="0"/>
              <a:t>Zewnętrzne (niezależne od kredytodawcy)</a:t>
            </a:r>
          </a:p>
          <a:p>
            <a:pPr lvl="1">
              <a:buFont typeface="Arial" pitchFamily="34" charset="0"/>
              <a:buChar char="•"/>
            </a:pPr>
            <a:r>
              <a:rPr lang="pl-PL" sz="1200" dirty="0" smtClean="0"/>
              <a:t> pogorszenie się sytuacji gospodarczej kraju,</a:t>
            </a:r>
          </a:p>
          <a:p>
            <a:pPr lvl="1">
              <a:buFont typeface="Arial" pitchFamily="34" charset="0"/>
              <a:buChar char="•"/>
            </a:pPr>
            <a:r>
              <a:rPr lang="pl-PL" sz="1200" dirty="0" smtClean="0"/>
              <a:t> utrata pracy przez kredytobiorcę,</a:t>
            </a:r>
          </a:p>
          <a:p>
            <a:pPr lvl="1">
              <a:buFont typeface="Arial" pitchFamily="34" charset="0"/>
              <a:buChar char="•"/>
            </a:pPr>
            <a:r>
              <a:rPr lang="pl-PL" sz="1200" dirty="0" smtClean="0"/>
              <a:t> choroba i inne zdarzenia losowe rzutujące </a:t>
            </a:r>
            <a:br>
              <a:rPr lang="pl-PL" sz="1200" dirty="0" smtClean="0"/>
            </a:br>
            <a:r>
              <a:rPr lang="pl-PL" sz="1200" dirty="0" smtClean="0"/>
              <a:t>  na sytuację finansową kredytobiorcy,</a:t>
            </a:r>
          </a:p>
          <a:p>
            <a:pPr lvl="1">
              <a:buFont typeface="Arial" pitchFamily="34" charset="0"/>
              <a:buChar char="•"/>
            </a:pPr>
            <a:r>
              <a:rPr lang="pl-PL" sz="1200" dirty="0" smtClean="0"/>
              <a:t> wystawny tryb życia, nałogi, niegospodarność   </a:t>
            </a:r>
            <a:br>
              <a:rPr lang="pl-PL" sz="1200" dirty="0" smtClean="0"/>
            </a:br>
            <a:r>
              <a:rPr lang="pl-PL" sz="1200" dirty="0" smtClean="0"/>
              <a:t>  kredytobiorcy.</a:t>
            </a:r>
          </a:p>
          <a:p>
            <a:endParaRPr lang="pl-PL" dirty="0"/>
          </a:p>
        </p:txBody>
      </p:sp>
      <p:sp>
        <p:nvSpPr>
          <p:cNvPr id="11" name="pole tekstowe 10"/>
          <p:cNvSpPr txBox="1"/>
          <p:nvPr/>
        </p:nvSpPr>
        <p:spPr>
          <a:xfrm>
            <a:off x="4932040" y="4509119"/>
            <a:ext cx="3600000" cy="954107"/>
          </a:xfrm>
          <a:prstGeom prst="rect">
            <a:avLst/>
          </a:prstGeom>
          <a:noFill/>
        </p:spPr>
        <p:txBody>
          <a:bodyPr wrap="square" rtlCol="0">
            <a:spAutoFit/>
          </a:bodyPr>
          <a:lstStyle/>
          <a:p>
            <a:pPr lvl="0">
              <a:buFont typeface="Arial" pitchFamily="34" charset="0"/>
              <a:buChar char="•"/>
            </a:pPr>
            <a:r>
              <a:rPr lang="pl-PL" sz="1400" dirty="0" smtClean="0"/>
              <a:t>Wewnętrzne </a:t>
            </a:r>
          </a:p>
          <a:p>
            <a:pPr lvl="1">
              <a:buFont typeface="Arial" pitchFamily="34" charset="0"/>
              <a:buChar char="•"/>
            </a:pPr>
            <a:r>
              <a:rPr lang="pl-PL" sz="1200" dirty="0" smtClean="0"/>
              <a:t> błędy w ocenie zdolności kredytowej</a:t>
            </a:r>
          </a:p>
          <a:p>
            <a:pPr lvl="1">
              <a:buFont typeface="Arial" pitchFamily="34" charset="0"/>
              <a:buChar char="•"/>
            </a:pPr>
            <a:r>
              <a:rPr lang="pl-PL" sz="1200" dirty="0" smtClean="0"/>
              <a:t> dywersyfikacja portfela kredytowego</a:t>
            </a:r>
          </a:p>
          <a:p>
            <a:endParaRPr lang="pl-PL"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 calcmode="lin" valueType="num">
                                      <p:cBhvr additive="base">
                                        <p:cTn id="17"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5">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additive="base">
                                        <p:cTn id="21"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5">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anim calcmode="lin" valueType="num">
                                      <p:cBhvr additive="base">
                                        <p:cTn id="29" dur="500" fill="hold"/>
                                        <p:tgtEl>
                                          <p:spTgt spid="11"/>
                                        </p:tgtEl>
                                        <p:attrNameLst>
                                          <p:attrName>ppt_x</p:attrName>
                                        </p:attrNameLst>
                                      </p:cBhvr>
                                      <p:tavLst>
                                        <p:tav tm="0">
                                          <p:val>
                                            <p:strVal val="#ppt_x"/>
                                          </p:val>
                                        </p:tav>
                                        <p:tav tm="100000">
                                          <p:val>
                                            <p:strVal val="#ppt_x"/>
                                          </p:val>
                                        </p:tav>
                                      </p:tavLst>
                                    </p:anim>
                                    <p:anim calcmode="lin" valueType="num">
                                      <p:cBhvr additive="base">
                                        <p:cTn id="3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Analiza kredytowa i czynniki</a:t>
            </a:r>
            <a:endParaRPr lang="pl-PL" dirty="0"/>
          </a:p>
        </p:txBody>
      </p:sp>
      <p:sp>
        <p:nvSpPr>
          <p:cNvPr id="3" name="Symbol zastępczy zawartości 2"/>
          <p:cNvSpPr>
            <a:spLocks noGrp="1"/>
          </p:cNvSpPr>
          <p:nvPr>
            <p:ph sz="quarter" idx="1"/>
          </p:nvPr>
        </p:nvSpPr>
        <p:spPr/>
        <p:txBody>
          <a:bodyPr>
            <a:noAutofit/>
          </a:bodyPr>
          <a:lstStyle/>
          <a:p>
            <a:pPr>
              <a:buNone/>
            </a:pPr>
            <a:r>
              <a:rPr lang="pl-PL" sz="1400" dirty="0" smtClean="0"/>
              <a:t>Punktem wyjścia dla analizy kredytowej osób ubiegających się o pożyczkę są indywidualne cechy kredytobiorcy (analiza jakościowa). Najczęściej stosowane przez banki rodzaje analizy kredytowej osób fizycznych to analiza ilościowa, jakościowa oraz punktowa.</a:t>
            </a:r>
          </a:p>
          <a:p>
            <a:pPr>
              <a:buNone/>
            </a:pPr>
            <a:r>
              <a:rPr lang="pl-PL" sz="1400" dirty="0" smtClean="0"/>
              <a:t>Analiza ilościowa polega na ustaleniu wysokości i stabilności uzyskiwanych dochodów, które są zapewnieniem spłaty zaciągniętego kredytu wraz z odsetkami w ustalonym przez bank terminie. Niezbędne do przeprowadzenia takiej analizy są dokumenty przedstawiane bankowi przez kredytobiorców, obrazujące ich sytuację finansową</a:t>
            </a:r>
            <a:r>
              <a:rPr lang="pl-PL" sz="1400" baseline="30000" dirty="0" smtClean="0"/>
              <a:t>.</a:t>
            </a:r>
          </a:p>
          <a:p>
            <a:pPr>
              <a:buNone/>
            </a:pPr>
            <a:r>
              <a:rPr lang="pl-PL" sz="1400" dirty="0" smtClean="0"/>
              <a:t>Analiza jakościowa jest analizą dokonywaną na podstawie cech jakościowych kredytobiorcy. Cechy te mają istotny wpływ na skłonność klienta do wywiązywania się z zaciągniętych zobowiązań kredytowych. Analiza jakościowa obejmuje więc ocenę:</a:t>
            </a:r>
          </a:p>
          <a:p>
            <a:pPr lvl="1"/>
            <a:r>
              <a:rPr lang="pl-PL" sz="1200" dirty="0" smtClean="0"/>
              <a:t>cech osobowych klienta (wiek, stan cywilny, liczba osób będących na jego utrzymaniu, status mieszkaniowy i majątkowy, wykształcenie, forma zatrudnienia, wykonywany zawód, zajmowane stanowisko itp.);</a:t>
            </a:r>
          </a:p>
          <a:p>
            <a:pPr lvl="1"/>
            <a:r>
              <a:rPr lang="pl-PL" sz="1200" dirty="0" smtClean="0"/>
              <a:t>historia współpracy klienta z portalem lendingowym, m.in. czas związania klienta z portalem, historia zaciągniętych pożyczek, sprawdzenie terminowości spłat zaciągniętych zobowiązań, oceny pożyczkodawców z poprzednich ofert,</a:t>
            </a:r>
          </a:p>
          <a:p>
            <a:pPr lvl="1"/>
            <a:r>
              <a:rPr lang="pl-PL" sz="1200" dirty="0" smtClean="0"/>
              <a:t>ryzyka wynikającego z transakcji kredytowej, na który wpływ mają: kwota kredytu, długość okresu kredytowania, ewentualny udział własny klienta.</a:t>
            </a:r>
          </a:p>
          <a:p>
            <a:pPr>
              <a:buNone/>
            </a:pPr>
            <a:r>
              <a:rPr lang="pl-PL" sz="1500" dirty="0" smtClean="0"/>
              <a:t>Wszystkie te czynniki są dostępne dla potencjalnych inwestorów. Spośród nich należy wybrać te, które w najlepszy sposób odzwierciedlą faktyczną sytuację pożyczkobiorcy i jego możliwość spłaty zadłużenia, i na ich podstawie oszacować ryzyko.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tekstu 1"/>
          <p:cNvSpPr>
            <a:spLocks noGrp="1"/>
          </p:cNvSpPr>
          <p:nvPr>
            <p:ph type="body" idx="1"/>
          </p:nvPr>
        </p:nvSpPr>
        <p:spPr>
          <a:xfrm>
            <a:off x="1403648" y="2708920"/>
            <a:ext cx="7123113" cy="1673225"/>
          </a:xfrm>
        </p:spPr>
        <p:txBody>
          <a:bodyPr>
            <a:normAutofit/>
          </a:bodyPr>
          <a:lstStyle/>
          <a:p>
            <a:r>
              <a:rPr lang="pl-PL" sz="3600" dirty="0" smtClean="0"/>
              <a:t>Scoring i rating</a:t>
            </a:r>
            <a:endParaRPr lang="pl-PL" sz="3600" dirty="0"/>
          </a:p>
        </p:txBody>
      </p:sp>
      <p:sp>
        <p:nvSpPr>
          <p:cNvPr id="5" name="Tytuł 4"/>
          <p:cNvSpPr>
            <a:spLocks noGrp="1"/>
          </p:cNvSpPr>
          <p:nvPr>
            <p:ph type="title"/>
          </p:nvPr>
        </p:nvSpPr>
        <p:spPr/>
        <p:txBody>
          <a:bodyPr>
            <a:normAutofit/>
          </a:bodyPr>
          <a:lstStyle/>
          <a:p>
            <a:r>
              <a:rPr lang="pl-PL" dirty="0" smtClean="0"/>
              <a:t>Podejście opisowe</a:t>
            </a:r>
            <a:endParaRPr lang="pl-PL" dirty="0"/>
          </a:p>
        </p:txBody>
      </p:sp>
    </p:spTree>
  </p:cSld>
  <p:clrMapOvr>
    <a:masterClrMapping/>
  </p:clrMapOvr>
  <p:transition>
    <p:fad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Średni">
  <a:themeElements>
    <a:clrScheme name="Techniczny">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Średni">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Średni">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1023</TotalTime>
  <Words>808</Words>
  <Application>Microsoft Office PowerPoint</Application>
  <PresentationFormat>Pokaz na ekranie (4:3)</PresentationFormat>
  <Paragraphs>125</Paragraphs>
  <Slides>18</Slides>
  <Notes>0</Notes>
  <HiddenSlides>0</HiddenSlides>
  <MMClips>0</MMClips>
  <ScaleCrop>false</ScaleCrop>
  <HeadingPairs>
    <vt:vector size="4" baseType="variant">
      <vt:variant>
        <vt:lpstr>Motyw</vt:lpstr>
      </vt:variant>
      <vt:variant>
        <vt:i4>1</vt:i4>
      </vt:variant>
      <vt:variant>
        <vt:lpstr>Tytuły slajdów</vt:lpstr>
      </vt:variant>
      <vt:variant>
        <vt:i4>18</vt:i4>
      </vt:variant>
    </vt:vector>
  </HeadingPairs>
  <TitlesOfParts>
    <vt:vector size="19" baseType="lpstr">
      <vt:lpstr>Średni</vt:lpstr>
      <vt:lpstr>Model matematyczny  portfela inwestycyjnego  w sektorze social lending</vt:lpstr>
      <vt:lpstr>Spis treści</vt:lpstr>
      <vt:lpstr>Social lending</vt:lpstr>
      <vt:lpstr>Social lending</vt:lpstr>
      <vt:lpstr>Portale social lending</vt:lpstr>
      <vt:lpstr>Ryzyko</vt:lpstr>
      <vt:lpstr>Ryzyko - definicje</vt:lpstr>
      <vt:lpstr>Analiza kredytowa i czynniki</vt:lpstr>
      <vt:lpstr>Podejście opisowe</vt:lpstr>
      <vt:lpstr>Scoring</vt:lpstr>
      <vt:lpstr>Klasyfikacja ratingowa</vt:lpstr>
      <vt:lpstr>Podejście statystyczno-matematyczne</vt:lpstr>
      <vt:lpstr>Proces modelowania</vt:lpstr>
      <vt:lpstr>Dostępne dane  </vt:lpstr>
      <vt:lpstr>Slajd 15</vt:lpstr>
      <vt:lpstr>Optymalizacja portfela inwestycyjnego</vt:lpstr>
      <vt:lpstr>Optymalizacja portfela inwestycyjnego</vt:lpstr>
      <vt:lpstr>Podsumowanie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Model matematyczny  portfela inwestycyjnego  w sektorze social lending</dc:title>
  <dc:creator>Tynia</dc:creator>
  <cp:lastModifiedBy>ccc</cp:lastModifiedBy>
  <cp:revision>93</cp:revision>
  <dcterms:created xsi:type="dcterms:W3CDTF">2016-04-19T15:25:10Z</dcterms:created>
  <dcterms:modified xsi:type="dcterms:W3CDTF">2016-04-24T18:30:02Z</dcterms:modified>
</cp:coreProperties>
</file>