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30"/>
  </p:notesMasterIdLst>
  <p:sldIdLst>
    <p:sldId id="256" r:id="rId2"/>
    <p:sldId id="279" r:id="rId3"/>
    <p:sldId id="286" r:id="rId4"/>
    <p:sldId id="285" r:id="rId5"/>
    <p:sldId id="258" r:id="rId6"/>
    <p:sldId id="265" r:id="rId7"/>
    <p:sldId id="266" r:id="rId8"/>
    <p:sldId id="259" r:id="rId9"/>
    <p:sldId id="267" r:id="rId10"/>
    <p:sldId id="270" r:id="rId11"/>
    <p:sldId id="263" r:id="rId12"/>
    <p:sldId id="268" r:id="rId13"/>
    <p:sldId id="277" r:id="rId14"/>
    <p:sldId id="272" r:id="rId15"/>
    <p:sldId id="260" r:id="rId16"/>
    <p:sldId id="261" r:id="rId17"/>
    <p:sldId id="264" r:id="rId18"/>
    <p:sldId id="280" r:id="rId19"/>
    <p:sldId id="283" r:id="rId20"/>
    <p:sldId id="284" r:id="rId21"/>
    <p:sldId id="281" r:id="rId22"/>
    <p:sldId id="282" r:id="rId23"/>
    <p:sldId id="262" r:id="rId24"/>
    <p:sldId id="273" r:id="rId25"/>
    <p:sldId id="278" r:id="rId26"/>
    <p:sldId id="274" r:id="rId27"/>
    <p:sldId id="276" r:id="rId28"/>
    <p:sldId id="275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B82E2-D581-4A98-BF75-C08E60E31B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9C9819EB-01C5-4207-ADAE-05050D6FB35C}">
      <dgm:prSet/>
      <dgm:spPr/>
      <dgm:t>
        <a:bodyPr/>
        <a:lstStyle/>
        <a:p>
          <a:pPr rtl="0"/>
          <a:r>
            <a:rPr lang="pl-PL" dirty="0" smtClean="0"/>
            <a:t>Rozdział I: Metody określania wartości pieniądza w czasie-oprocentowanie i dyskontowanie</a:t>
          </a:r>
          <a:endParaRPr lang="pl-PL" dirty="0"/>
        </a:p>
      </dgm:t>
    </dgm:pt>
    <dgm:pt modelId="{DCC48F2A-25B1-4083-B78C-F0FF04738E33}" type="parTrans" cxnId="{89EDE01D-B292-45CB-A856-AD7910E6D63E}">
      <dgm:prSet/>
      <dgm:spPr/>
      <dgm:t>
        <a:bodyPr/>
        <a:lstStyle/>
        <a:p>
          <a:endParaRPr lang="pl-PL"/>
        </a:p>
      </dgm:t>
    </dgm:pt>
    <dgm:pt modelId="{1694872F-F4C1-43E8-93A3-F656F496AE15}" type="sibTrans" cxnId="{89EDE01D-B292-45CB-A856-AD7910E6D63E}">
      <dgm:prSet/>
      <dgm:spPr/>
      <dgm:t>
        <a:bodyPr/>
        <a:lstStyle/>
        <a:p>
          <a:endParaRPr lang="pl-PL"/>
        </a:p>
      </dgm:t>
    </dgm:pt>
    <dgm:pt modelId="{016F63D2-9F89-48EA-BB89-F9F310B04DE3}">
      <dgm:prSet/>
      <dgm:spPr/>
      <dgm:t>
        <a:bodyPr/>
        <a:lstStyle/>
        <a:p>
          <a:pPr rtl="0"/>
          <a:r>
            <a:rPr lang="pl-PL" dirty="0" smtClean="0"/>
            <a:t>Rozdział II: Strumienie płatności</a:t>
          </a:r>
          <a:endParaRPr lang="pl-PL" dirty="0"/>
        </a:p>
      </dgm:t>
    </dgm:pt>
    <dgm:pt modelId="{842E1359-BDC5-4E51-9E05-494B5DA62A6D}" type="parTrans" cxnId="{15CB5D95-0F8E-408D-9740-83C461A5B2BE}">
      <dgm:prSet/>
      <dgm:spPr/>
      <dgm:t>
        <a:bodyPr/>
        <a:lstStyle/>
        <a:p>
          <a:endParaRPr lang="pl-PL"/>
        </a:p>
      </dgm:t>
    </dgm:pt>
    <dgm:pt modelId="{E00FAFF4-5BD5-4B47-BFD3-3FABDD418627}" type="sibTrans" cxnId="{15CB5D95-0F8E-408D-9740-83C461A5B2BE}">
      <dgm:prSet/>
      <dgm:spPr/>
      <dgm:t>
        <a:bodyPr/>
        <a:lstStyle/>
        <a:p>
          <a:endParaRPr lang="pl-PL"/>
        </a:p>
      </dgm:t>
    </dgm:pt>
    <dgm:pt modelId="{002B6525-452B-47A5-9C4D-4512D6BF63A8}">
      <dgm:prSet/>
      <dgm:spPr/>
      <dgm:t>
        <a:bodyPr/>
        <a:lstStyle/>
        <a:p>
          <a:pPr rtl="0"/>
          <a:r>
            <a:rPr lang="pl-PL" dirty="0" smtClean="0"/>
            <a:t>Rozdział III: Ocena wartości inwestycji</a:t>
          </a:r>
          <a:endParaRPr lang="pl-PL" dirty="0"/>
        </a:p>
      </dgm:t>
    </dgm:pt>
    <dgm:pt modelId="{51262BD7-3E42-41A2-82F1-CED66295A1E5}" type="parTrans" cxnId="{6C4C1B0C-C1C1-400F-9550-62469CDBA2C3}">
      <dgm:prSet/>
      <dgm:spPr/>
      <dgm:t>
        <a:bodyPr/>
        <a:lstStyle/>
        <a:p>
          <a:endParaRPr lang="pl-PL"/>
        </a:p>
      </dgm:t>
    </dgm:pt>
    <dgm:pt modelId="{51D0CE4C-481D-411E-9DC8-FE98BF69087B}" type="sibTrans" cxnId="{6C4C1B0C-C1C1-400F-9550-62469CDBA2C3}">
      <dgm:prSet/>
      <dgm:spPr/>
      <dgm:t>
        <a:bodyPr/>
        <a:lstStyle/>
        <a:p>
          <a:endParaRPr lang="pl-PL"/>
        </a:p>
      </dgm:t>
    </dgm:pt>
    <dgm:pt modelId="{791C2F5E-61B1-4576-83C9-A26256AB6E91}" type="pres">
      <dgm:prSet presAssocID="{E12B82E2-D581-4A98-BF75-C08E60E31B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45C9C00-6248-4E39-B388-06040D83E3E8}" type="pres">
      <dgm:prSet presAssocID="{9C9819EB-01C5-4207-ADAE-05050D6FB3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E82306-3211-43F1-B82C-7B1AE6513B76}" type="pres">
      <dgm:prSet presAssocID="{1694872F-F4C1-43E8-93A3-F656F496AE15}" presName="spacer" presStyleCnt="0"/>
      <dgm:spPr/>
    </dgm:pt>
    <dgm:pt modelId="{A634F514-E280-4524-9B64-1B48B0E6003C}" type="pres">
      <dgm:prSet presAssocID="{016F63D2-9F89-48EA-BB89-F9F310B04DE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916638-22BD-4D31-8260-5B4B004D7B5B}" type="pres">
      <dgm:prSet presAssocID="{E00FAFF4-5BD5-4B47-BFD3-3FABDD418627}" presName="spacer" presStyleCnt="0"/>
      <dgm:spPr/>
    </dgm:pt>
    <dgm:pt modelId="{892C7B32-D083-4CF9-83BE-8B0C6FDFB241}" type="pres">
      <dgm:prSet presAssocID="{002B6525-452B-47A5-9C4D-4512D6BF63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A061B23-9FC0-44DA-BD37-8B5EDE1EF0AD}" type="presOf" srcId="{002B6525-452B-47A5-9C4D-4512D6BF63A8}" destId="{892C7B32-D083-4CF9-83BE-8B0C6FDFB241}" srcOrd="0" destOrd="0" presId="urn:microsoft.com/office/officeart/2005/8/layout/vList2"/>
    <dgm:cxn modelId="{8B967C26-4BBA-4354-8391-5D4A138152D6}" type="presOf" srcId="{016F63D2-9F89-48EA-BB89-F9F310B04DE3}" destId="{A634F514-E280-4524-9B64-1B48B0E6003C}" srcOrd="0" destOrd="0" presId="urn:microsoft.com/office/officeart/2005/8/layout/vList2"/>
    <dgm:cxn modelId="{89EDE01D-B292-45CB-A856-AD7910E6D63E}" srcId="{E12B82E2-D581-4A98-BF75-C08E60E31BE1}" destId="{9C9819EB-01C5-4207-ADAE-05050D6FB35C}" srcOrd="0" destOrd="0" parTransId="{DCC48F2A-25B1-4083-B78C-F0FF04738E33}" sibTransId="{1694872F-F4C1-43E8-93A3-F656F496AE15}"/>
    <dgm:cxn modelId="{15CB5D95-0F8E-408D-9740-83C461A5B2BE}" srcId="{E12B82E2-D581-4A98-BF75-C08E60E31BE1}" destId="{016F63D2-9F89-48EA-BB89-F9F310B04DE3}" srcOrd="1" destOrd="0" parTransId="{842E1359-BDC5-4E51-9E05-494B5DA62A6D}" sibTransId="{E00FAFF4-5BD5-4B47-BFD3-3FABDD418627}"/>
    <dgm:cxn modelId="{411E8742-3973-413A-9160-78C183F31ADD}" type="presOf" srcId="{E12B82E2-D581-4A98-BF75-C08E60E31BE1}" destId="{791C2F5E-61B1-4576-83C9-A26256AB6E91}" srcOrd="0" destOrd="0" presId="urn:microsoft.com/office/officeart/2005/8/layout/vList2"/>
    <dgm:cxn modelId="{6C4C1B0C-C1C1-400F-9550-62469CDBA2C3}" srcId="{E12B82E2-D581-4A98-BF75-C08E60E31BE1}" destId="{002B6525-452B-47A5-9C4D-4512D6BF63A8}" srcOrd="2" destOrd="0" parTransId="{51262BD7-3E42-41A2-82F1-CED66295A1E5}" sibTransId="{51D0CE4C-481D-411E-9DC8-FE98BF69087B}"/>
    <dgm:cxn modelId="{1C946526-CD84-40EC-8E32-B88733DB802B}" type="presOf" srcId="{9C9819EB-01C5-4207-ADAE-05050D6FB35C}" destId="{245C9C00-6248-4E39-B388-06040D83E3E8}" srcOrd="0" destOrd="0" presId="urn:microsoft.com/office/officeart/2005/8/layout/vList2"/>
    <dgm:cxn modelId="{10582094-2C72-433C-829A-F6ABA40720B4}" type="presParOf" srcId="{791C2F5E-61B1-4576-83C9-A26256AB6E91}" destId="{245C9C00-6248-4E39-B388-06040D83E3E8}" srcOrd="0" destOrd="0" presId="urn:microsoft.com/office/officeart/2005/8/layout/vList2"/>
    <dgm:cxn modelId="{A0C21CD2-9DB2-4CF8-9995-EE45303852E4}" type="presParOf" srcId="{791C2F5E-61B1-4576-83C9-A26256AB6E91}" destId="{49E82306-3211-43F1-B82C-7B1AE6513B76}" srcOrd="1" destOrd="0" presId="urn:microsoft.com/office/officeart/2005/8/layout/vList2"/>
    <dgm:cxn modelId="{1C548490-C8DB-4640-B354-70FFB3B20DB9}" type="presParOf" srcId="{791C2F5E-61B1-4576-83C9-A26256AB6E91}" destId="{A634F514-E280-4524-9B64-1B48B0E6003C}" srcOrd="2" destOrd="0" presId="urn:microsoft.com/office/officeart/2005/8/layout/vList2"/>
    <dgm:cxn modelId="{562BF308-4794-408D-9898-76C2C19C7071}" type="presParOf" srcId="{791C2F5E-61B1-4576-83C9-A26256AB6E91}" destId="{4F916638-22BD-4D31-8260-5B4B004D7B5B}" srcOrd="3" destOrd="0" presId="urn:microsoft.com/office/officeart/2005/8/layout/vList2"/>
    <dgm:cxn modelId="{D547CA56-22E2-443D-BCB1-3F2DC712A4E1}" type="presParOf" srcId="{791C2F5E-61B1-4576-83C9-A26256AB6E91}" destId="{892C7B32-D083-4CF9-83BE-8B0C6FDFB2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B9AAE-B76F-4420-A1A3-B40159F26B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02AE5F6-ABED-419A-9687-6A4BE8BF7915}">
      <dgm:prSet/>
      <dgm:spPr/>
      <dgm:t>
        <a:bodyPr/>
        <a:lstStyle/>
        <a:p>
          <a:pPr rtl="0"/>
          <a:r>
            <a:rPr lang="pl-PL" dirty="0" smtClean="0"/>
            <a:t>Zgromadzone na takim koncie środki przyrastają liniowo w czasie. Jak wynika z formuł, wartość rachunku w dowolnym momencie jest równa sumie kwoty wpłaconej na początku (kapitału) i dopisanych do niego odsetek, których wartość jest proporcjonalna do czasu trwania inwestycji.</a:t>
          </a:r>
          <a:endParaRPr lang="pl-PL" dirty="0"/>
        </a:p>
      </dgm:t>
    </dgm:pt>
    <dgm:pt modelId="{63807AF3-7F58-48CC-8819-BF2745192F8B}" type="parTrans" cxnId="{948F2613-45A3-495B-91FE-59720ACB1055}">
      <dgm:prSet/>
      <dgm:spPr/>
      <dgm:t>
        <a:bodyPr/>
        <a:lstStyle/>
        <a:p>
          <a:endParaRPr lang="pl-PL"/>
        </a:p>
      </dgm:t>
    </dgm:pt>
    <dgm:pt modelId="{490BD757-057E-421B-A3B2-7DFEC66BB162}" type="sibTrans" cxnId="{948F2613-45A3-495B-91FE-59720ACB1055}">
      <dgm:prSet/>
      <dgm:spPr/>
      <dgm:t>
        <a:bodyPr/>
        <a:lstStyle/>
        <a:p>
          <a:endParaRPr lang="pl-PL"/>
        </a:p>
      </dgm:t>
    </dgm:pt>
    <dgm:pt modelId="{2FFF63A2-8CC9-4814-BD3E-FCC3A9B858FA}" type="pres">
      <dgm:prSet presAssocID="{F46B9AAE-B76F-4420-A1A3-B40159F26B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5A5CBE-6BA0-431E-9791-E58334BB31D4}" type="pres">
      <dgm:prSet presAssocID="{502AE5F6-ABED-419A-9687-6A4BE8BF7915}" presName="parentText" presStyleLbl="node1" presStyleIdx="0" presStyleCnt="1" custScaleX="71749" custScaleY="9377" custLinFactNeighborX="-3500" custLinFactNeighborY="-85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8F2613-45A3-495B-91FE-59720ACB1055}" srcId="{F46B9AAE-B76F-4420-A1A3-B40159F26B27}" destId="{502AE5F6-ABED-419A-9687-6A4BE8BF7915}" srcOrd="0" destOrd="0" parTransId="{63807AF3-7F58-48CC-8819-BF2745192F8B}" sibTransId="{490BD757-057E-421B-A3B2-7DFEC66BB162}"/>
    <dgm:cxn modelId="{CDBEBE6C-1966-4809-AC47-2BEF5CD04D25}" type="presOf" srcId="{502AE5F6-ABED-419A-9687-6A4BE8BF7915}" destId="{955A5CBE-6BA0-431E-9791-E58334BB31D4}" srcOrd="0" destOrd="0" presId="urn:microsoft.com/office/officeart/2005/8/layout/vList2"/>
    <dgm:cxn modelId="{BC3DF8CF-F9EE-4385-A679-E85F12FB5CDF}" type="presOf" srcId="{F46B9AAE-B76F-4420-A1A3-B40159F26B27}" destId="{2FFF63A2-8CC9-4814-BD3E-FCC3A9B858FA}" srcOrd="0" destOrd="0" presId="urn:microsoft.com/office/officeart/2005/8/layout/vList2"/>
    <dgm:cxn modelId="{DE06298C-C822-46C8-81BE-A197A5848DA5}" type="presParOf" srcId="{2FFF63A2-8CC9-4814-BD3E-FCC3A9B858FA}" destId="{955A5CBE-6BA0-431E-9791-E58334BB31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302C0B-CE26-4794-A153-1EFCCAB8ED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49D144C-62AD-4265-A90C-C9B20257FE4F}">
      <dgm:prSet/>
      <dgm:spPr/>
      <dgm:t>
        <a:bodyPr/>
        <a:lstStyle/>
        <a:p>
          <a:pPr rtl="0"/>
          <a:r>
            <a:rPr lang="pl-PL" dirty="0" smtClean="0"/>
            <a:t>Oznaczenia:</a:t>
          </a:r>
          <a:endParaRPr lang="pl-PL" dirty="0"/>
        </a:p>
      </dgm:t>
    </dgm:pt>
    <dgm:pt modelId="{24508325-691E-4B0C-BC70-815F3A08EF1E}" type="parTrans" cxnId="{FC93D9BF-1BE2-4445-8935-996AE5AAFC21}">
      <dgm:prSet/>
      <dgm:spPr/>
      <dgm:t>
        <a:bodyPr/>
        <a:lstStyle/>
        <a:p>
          <a:endParaRPr lang="pl-PL"/>
        </a:p>
      </dgm:t>
    </dgm:pt>
    <dgm:pt modelId="{1075224C-B79E-426E-A72E-3596F87555E5}" type="sibTrans" cxnId="{FC93D9BF-1BE2-4445-8935-996AE5AAFC21}">
      <dgm:prSet/>
      <dgm:spPr/>
      <dgm:t>
        <a:bodyPr/>
        <a:lstStyle/>
        <a:p>
          <a:endParaRPr lang="pl-PL"/>
        </a:p>
      </dgm:t>
    </dgm:pt>
    <mc:AlternateContent xmlns:mc="http://schemas.openxmlformats.org/markup-compatibility/2006" xmlns:a14="http://schemas.microsoft.com/office/drawing/2010/main">
      <mc:Choice Requires="a14">
        <dgm:pt modelId="{61CE5069-D69D-43B8-81B0-26245ADD01A5}">
          <dgm:prSet/>
          <dgm:spPr/>
          <dgm:t>
            <a:bodyPr/>
            <a:lstStyle/>
            <a:p>
              <a:pPr algn="l" rtl="0"/>
              <a14:m>
                <m:oMath xmlns:m="http://schemas.openxmlformats.org/officeDocument/2006/math">
                  <m:r>
                    <a:rPr lang="pl-PL" i="1" smtClean="0">
                      <a:latin typeface="Cambria Math"/>
                    </a:rPr>
                    <m:t>𝑛</m:t>
                  </m:r>
                </m:oMath>
              </a14:m>
              <a:r>
                <a:rPr lang="pl-PL" dirty="0"/>
                <a:t>-liczba rat  </a:t>
              </a:r>
            </a:p>
          </dgm:t>
        </dgm:pt>
      </mc:Choice>
      <mc:Fallback xmlns="">
        <dgm:pt modelId="{61CE5069-D69D-43B8-81B0-26245ADD01A5}">
          <dgm:prSet/>
          <dgm:spPr/>
          <dgm:t>
            <a:bodyPr/>
            <a:lstStyle/>
            <a:p>
              <a:pPr algn="l" rtl="0"/>
              <a:r>
                <a:rPr lang="pl-PL" i="0" smtClean="0">
                  <a:latin typeface="Cambria Math"/>
                </a:rPr>
                <a:t>𝑛</a:t>
              </a:r>
              <a:r>
                <a:rPr lang="pl-PL" dirty="0"/>
                <a:t>-liczba rat  </a:t>
              </a:r>
            </a:p>
          </dgm:t>
        </dgm:pt>
      </mc:Fallback>
    </mc:AlternateContent>
    <dgm:pt modelId="{E83B41DF-B990-42F0-A3F5-D93A3E719BD8}" type="parTrans" cxnId="{FDDA244C-3687-4815-B88E-75281D381126}">
      <dgm:prSet/>
      <dgm:spPr/>
      <dgm:t>
        <a:bodyPr/>
        <a:lstStyle/>
        <a:p>
          <a:endParaRPr lang="pl-PL"/>
        </a:p>
      </dgm:t>
    </dgm:pt>
    <dgm:pt modelId="{9EC7DBE5-E50C-4270-99A4-B18C387AEE95}" type="sibTrans" cxnId="{FDDA244C-3687-4815-B88E-75281D381126}">
      <dgm:prSet/>
      <dgm:spPr/>
      <dgm:t>
        <a:bodyPr/>
        <a:lstStyle/>
        <a:p>
          <a:endParaRPr lang="pl-PL"/>
        </a:p>
      </dgm:t>
    </dgm:pt>
    <mc:AlternateContent xmlns:mc="http://schemas.openxmlformats.org/markup-compatibility/2006" xmlns:a14="http://schemas.microsoft.com/office/drawing/2010/main">
      <mc:Choice Requires="a14">
        <dgm:pt modelId="{18F0DE73-53A6-4720-B521-18AD940EF26D}">
          <dgm:prSet/>
          <dgm:spPr/>
          <dgm:t>
            <a:bodyPr/>
            <a:lstStyle/>
            <a:p>
              <a:pPr algn="l" rtl="0"/>
              <a14:m>
                <m:oMath xmlns:m="http://schemas.openxmlformats.org/officeDocument/2006/math">
                  <m:r>
                    <a:rPr lang="pl-PL" i="1" smtClean="0">
                      <a:latin typeface="Cambria Math"/>
                    </a:rPr>
                    <m:t>𝐴</m:t>
                  </m:r>
                </m:oMath>
              </a14:m>
              <a:r>
                <a:rPr lang="pl-PL" dirty="0"/>
                <a:t> - wysokość rat</a:t>
              </a:r>
            </a:p>
          </dgm:t>
        </dgm:pt>
      </mc:Choice>
      <mc:Fallback xmlns="">
        <dgm:pt modelId="{18F0DE73-53A6-4720-B521-18AD940EF26D}">
          <dgm:prSet/>
          <dgm:spPr/>
          <dgm:t>
            <a:bodyPr/>
            <a:lstStyle/>
            <a:p>
              <a:pPr algn="l" rtl="0"/>
              <a:r>
                <a:rPr lang="pl-PL" i="0" smtClean="0">
                  <a:latin typeface="Cambria Math"/>
                </a:rPr>
                <a:t>𝐴</a:t>
              </a:r>
              <a:r>
                <a:rPr lang="pl-PL" dirty="0"/>
                <a:t> - wysokość rat</a:t>
              </a:r>
            </a:p>
          </dgm:t>
        </dgm:pt>
      </mc:Fallback>
    </mc:AlternateContent>
    <dgm:pt modelId="{54F374EB-2C2F-48DE-9321-2A7F1DB95199}" type="parTrans" cxnId="{BB5965AB-DC15-4759-9FE2-F6B7ADDDE4B8}">
      <dgm:prSet/>
      <dgm:spPr/>
      <dgm:t>
        <a:bodyPr/>
        <a:lstStyle/>
        <a:p>
          <a:endParaRPr lang="pl-PL"/>
        </a:p>
      </dgm:t>
    </dgm:pt>
    <dgm:pt modelId="{7DFAE91C-473A-4158-8B8F-CC5F345A5155}" type="sibTrans" cxnId="{BB5965AB-DC15-4759-9FE2-F6B7ADDDE4B8}">
      <dgm:prSet/>
      <dgm:spPr/>
      <dgm:t>
        <a:bodyPr/>
        <a:lstStyle/>
        <a:p>
          <a:endParaRPr lang="pl-PL"/>
        </a:p>
      </dgm:t>
    </dgm:pt>
    <mc:AlternateContent xmlns:mc="http://schemas.openxmlformats.org/markup-compatibility/2006" xmlns:a14="http://schemas.microsoft.com/office/drawing/2010/main">
      <mc:Choice Requires="a14">
        <dgm:pt modelId="{62FA855E-9997-4CEE-B827-43508B8FC2B5}">
          <dgm:prSet/>
          <dgm:spPr/>
          <dgm:t>
            <a:bodyPr/>
            <a:lstStyle/>
            <a:p>
              <a:pPr algn="l" rtl="0"/>
              <a14:m>
                <m:oMath xmlns:m="http://schemas.openxmlformats.org/officeDocument/2006/math">
                  <m:sSub>
                    <m:sSubPr>
                      <m:ctrlPr>
                        <a:rPr lang="pl-PL" i="1" smtClean="0">
                          <a:latin typeface="Cambria Math"/>
                        </a:rPr>
                      </m:ctrlPr>
                    </m:sSubPr>
                    <m:e>
                      <m:r>
                        <a:rPr lang="pl-PL" i="1">
                          <a:latin typeface="Cambria Math"/>
                        </a:rPr>
                        <m:t>𝐴</m:t>
                      </m:r>
                    </m:e>
                    <m:sub>
                      <m:r>
                        <a:rPr lang="pl-PL" i="1">
                          <a:latin typeface="Cambria Math"/>
                        </a:rPr>
                        <m:t>𝑘</m:t>
                      </m:r>
                    </m:sub>
                  </m:sSub>
                </m:oMath>
              </a14:m>
              <a:r>
                <a:rPr lang="pl-PL" dirty="0" smtClean="0"/>
                <a:t>-</a:t>
              </a:r>
              <a:r>
                <a:rPr lang="pl-PL" dirty="0"/>
                <a:t>ewentualna wysokość </a:t>
              </a:r>
              <a14:m>
                <m:oMath xmlns:m="http://schemas.openxmlformats.org/officeDocument/2006/math">
                  <m:r>
                    <a:rPr lang="pl-PL" i="1">
                      <a:latin typeface="Cambria Math"/>
                    </a:rPr>
                    <m:t>𝑘</m:t>
                  </m:r>
                </m:oMath>
              </a14:m>
              <a:r>
                <a:rPr lang="pl-PL" dirty="0"/>
                <a:t> -tej raty </a:t>
              </a:r>
            </a:p>
          </dgm:t>
        </dgm:pt>
      </mc:Choice>
      <mc:Fallback xmlns="">
        <dgm:pt modelId="{62FA855E-9997-4CEE-B827-43508B8FC2B5}">
          <dgm:prSet/>
          <dgm:spPr/>
          <dgm:t>
            <a:bodyPr/>
            <a:lstStyle/>
            <a:p>
              <a:pPr algn="l" rtl="0"/>
              <a:r>
                <a:rPr lang="pl-PL" i="0">
                  <a:latin typeface="Cambria Math"/>
                </a:rPr>
                <a:t>𝐴</a:t>
              </a:r>
              <a:r>
                <a:rPr lang="pl-PL" i="0" smtClean="0">
                  <a:latin typeface="Cambria Math"/>
                </a:rPr>
                <a:t>_</a:t>
              </a:r>
              <a:r>
                <a:rPr lang="pl-PL" i="0">
                  <a:latin typeface="Cambria Math"/>
                </a:rPr>
                <a:t>𝑘</a:t>
              </a:r>
              <a:r>
                <a:rPr lang="pl-PL" dirty="0" smtClean="0"/>
                <a:t>-</a:t>
              </a:r>
              <a:r>
                <a:rPr lang="pl-PL" dirty="0"/>
                <a:t>ewentualna wysokość </a:t>
              </a:r>
              <a:r>
                <a:rPr lang="pl-PL" i="0">
                  <a:latin typeface="Cambria Math"/>
                </a:rPr>
                <a:t>𝑘</a:t>
              </a:r>
              <a:r>
                <a:rPr lang="pl-PL" dirty="0"/>
                <a:t> -tej raty </a:t>
              </a:r>
            </a:p>
          </dgm:t>
        </dgm:pt>
      </mc:Fallback>
    </mc:AlternateContent>
    <dgm:pt modelId="{BA58CC91-0703-451F-A953-2314ABA808FF}" type="parTrans" cxnId="{024CB1DF-A7D0-4B78-8DFB-668B842581A5}">
      <dgm:prSet/>
      <dgm:spPr/>
      <dgm:t>
        <a:bodyPr/>
        <a:lstStyle/>
        <a:p>
          <a:endParaRPr lang="pl-PL"/>
        </a:p>
      </dgm:t>
    </dgm:pt>
    <dgm:pt modelId="{9E9AAD19-704B-44EE-AB42-63FC72699EB5}" type="sibTrans" cxnId="{024CB1DF-A7D0-4B78-8DFB-668B842581A5}">
      <dgm:prSet/>
      <dgm:spPr/>
      <dgm:t>
        <a:bodyPr/>
        <a:lstStyle/>
        <a:p>
          <a:endParaRPr lang="pl-PL"/>
        </a:p>
      </dgm:t>
    </dgm:pt>
    <mc:AlternateContent xmlns:mc="http://schemas.openxmlformats.org/markup-compatibility/2006" xmlns:a14="http://schemas.microsoft.com/office/drawing/2010/main">
      <mc:Choice Requires="a14">
        <dgm:pt modelId="{7646A627-CCCA-4652-A671-0469999BDE00}">
          <dgm:prSet/>
          <dgm:spPr/>
          <dgm:t>
            <a:bodyPr/>
            <a:lstStyle/>
            <a:p>
              <a:pPr algn="l" rtl="0"/>
              <a14:m>
                <m:oMath xmlns:m="http://schemas.openxmlformats.org/officeDocument/2006/math">
                  <m:sSub>
                    <m:sSubPr>
                      <m:ctrlPr>
                        <a:rPr lang="pl-PL" i="1" smtClean="0">
                          <a:latin typeface="Cambria Math"/>
                        </a:rPr>
                      </m:ctrlPr>
                    </m:sSubPr>
                    <m:e>
                      <m:r>
                        <a:rPr lang="pl-PL" b="0" i="1">
                          <a:latin typeface="Cambria Math"/>
                        </a:rPr>
                        <m:t>𝑆</m:t>
                      </m:r>
                    </m:e>
                    <m:sub>
                      <m:r>
                        <a:rPr lang="pl-PL" b="0" i="1">
                          <a:latin typeface="Cambria Math"/>
                        </a:rPr>
                        <m:t>𝑡</m:t>
                      </m:r>
                    </m:sub>
                  </m:sSub>
                </m:oMath>
              </a14:m>
              <a:r>
                <a:rPr lang="pl-PL" dirty="0"/>
                <a:t>- wartość strumienia płatności zaktualizowana na chwilę </a:t>
              </a:r>
              <a14:m>
                <m:oMath xmlns:m="http://schemas.openxmlformats.org/officeDocument/2006/math">
                  <m:r>
                    <a:rPr lang="pl-PL" i="1">
                      <a:latin typeface="Cambria Math"/>
                    </a:rPr>
                    <m:t>𝑡</m:t>
                  </m:r>
                </m:oMath>
              </a14:m>
              <a:endParaRPr lang="pl-PL" dirty="0"/>
            </a:p>
          </dgm:t>
        </dgm:pt>
      </mc:Choice>
      <mc:Fallback xmlns="">
        <dgm:pt modelId="{7646A627-CCCA-4652-A671-0469999BDE00}">
          <dgm:prSet/>
          <dgm:spPr/>
          <dgm:t>
            <a:bodyPr/>
            <a:lstStyle/>
            <a:p>
              <a:pPr algn="l" rtl="0"/>
              <a:r>
                <a:rPr lang="pl-PL" b="0" i="0">
                  <a:latin typeface="Cambria Math"/>
                </a:rPr>
                <a:t>𝑆</a:t>
              </a:r>
              <a:r>
                <a:rPr lang="pl-PL" b="0" i="0" smtClean="0">
                  <a:latin typeface="Cambria Math"/>
                </a:rPr>
                <a:t>_</a:t>
              </a:r>
              <a:r>
                <a:rPr lang="pl-PL" b="0" i="0">
                  <a:latin typeface="Cambria Math"/>
                </a:rPr>
                <a:t>𝑡</a:t>
              </a:r>
              <a:r>
                <a:rPr lang="pl-PL" dirty="0"/>
                <a:t>- wartość strumienia płatności zaktualizowana na chwilę </a:t>
              </a:r>
              <a:r>
                <a:rPr lang="pl-PL" i="0">
                  <a:latin typeface="Cambria Math"/>
                </a:rPr>
                <a:t>𝑡</a:t>
              </a:r>
              <a:endParaRPr lang="pl-PL" dirty="0"/>
            </a:p>
          </dgm:t>
        </dgm:pt>
      </mc:Fallback>
    </mc:AlternateContent>
    <dgm:pt modelId="{E9CD8E51-1C03-4DA5-A8CD-6B27E125320D}" type="parTrans" cxnId="{BFEEA669-3D88-471E-A50E-DE6631632290}">
      <dgm:prSet/>
      <dgm:spPr/>
      <dgm:t>
        <a:bodyPr/>
        <a:lstStyle/>
        <a:p>
          <a:endParaRPr lang="pl-PL"/>
        </a:p>
      </dgm:t>
    </dgm:pt>
    <dgm:pt modelId="{4C6E6E27-AC95-4746-BDEC-EEB0EC530125}" type="sibTrans" cxnId="{BFEEA669-3D88-471E-A50E-DE6631632290}">
      <dgm:prSet/>
      <dgm:spPr/>
      <dgm:t>
        <a:bodyPr/>
        <a:lstStyle/>
        <a:p>
          <a:endParaRPr lang="pl-PL"/>
        </a:p>
      </dgm:t>
    </dgm:pt>
    <mc:AlternateContent xmlns:mc="http://schemas.openxmlformats.org/markup-compatibility/2006" xmlns:a14="http://schemas.microsoft.com/office/drawing/2010/main">
      <mc:Choice Requires="a14">
        <dgm:pt modelId="{A5EDB52C-5EF7-45A3-9061-140B720438C5}">
          <dgm:prSet/>
          <dgm:spPr/>
          <dgm:t>
            <a:bodyPr/>
            <a:lstStyle/>
            <a:p>
              <a:pPr algn="l" rtl="0"/>
              <a14:m>
                <m:oMath xmlns:m="http://schemas.openxmlformats.org/officeDocument/2006/math">
                  <m:r>
                    <a:rPr lang="pl-PL" i="1" smtClean="0">
                      <a:latin typeface="Cambria Math"/>
                    </a:rPr>
                    <m:t>𝑟</m:t>
                  </m:r>
                </m:oMath>
              </a14:m>
              <a:r>
                <a:rPr lang="pl-PL" dirty="0"/>
                <a:t>-stopa procentowa okresu </a:t>
              </a:r>
              <a:r>
                <a:rPr lang="pl-PL" dirty="0" smtClean="0"/>
                <a:t>bazowego</a:t>
              </a:r>
              <a:endParaRPr lang="pl-PL" dirty="0"/>
            </a:p>
          </dgm:t>
        </dgm:pt>
      </mc:Choice>
      <mc:Fallback xmlns="">
        <dgm:pt modelId="{A5EDB52C-5EF7-45A3-9061-140B720438C5}">
          <dgm:prSet/>
          <dgm:spPr/>
          <dgm:t>
            <a:bodyPr/>
            <a:lstStyle/>
            <a:p>
              <a:pPr algn="l" rtl="0"/>
              <a:r>
                <a:rPr lang="pl-PL" i="0" smtClean="0">
                  <a:latin typeface="Cambria Math"/>
                </a:rPr>
                <a:t>𝑟</a:t>
              </a:r>
              <a:r>
                <a:rPr lang="pl-PL" dirty="0"/>
                <a:t>-stopa procentowa okresu </a:t>
              </a:r>
              <a:r>
                <a:rPr lang="pl-PL" dirty="0" smtClean="0"/>
                <a:t>bazowego</a:t>
              </a:r>
              <a:endParaRPr lang="pl-PL" dirty="0"/>
            </a:p>
          </dgm:t>
        </dgm:pt>
      </mc:Fallback>
    </mc:AlternateContent>
    <dgm:pt modelId="{308C6E41-5DCA-488B-8CFC-49B2FFE65807}" type="parTrans" cxnId="{4CF37216-40E6-4AF2-95DA-2FDB1D51A2B0}">
      <dgm:prSet/>
      <dgm:spPr/>
      <dgm:t>
        <a:bodyPr/>
        <a:lstStyle/>
        <a:p>
          <a:endParaRPr lang="pl-PL"/>
        </a:p>
      </dgm:t>
    </dgm:pt>
    <dgm:pt modelId="{08D7615F-F1C9-4873-AE31-CB84B66A8D1B}" type="sibTrans" cxnId="{4CF37216-40E6-4AF2-95DA-2FDB1D51A2B0}">
      <dgm:prSet/>
      <dgm:spPr/>
      <dgm:t>
        <a:bodyPr/>
        <a:lstStyle/>
        <a:p>
          <a:endParaRPr lang="pl-PL"/>
        </a:p>
      </dgm:t>
    </dgm:pt>
    <mc:AlternateContent xmlns:mc="http://schemas.openxmlformats.org/markup-compatibility/2006" xmlns:a14="http://schemas.microsoft.com/office/drawing/2010/main">
      <mc:Choice Requires="a14">
        <dgm:pt modelId="{5086B745-D12D-4048-A148-1B2B4FF81551}">
          <dgm:prSet/>
          <dgm:spPr/>
          <dgm:t>
            <a:bodyPr/>
            <a:lstStyle/>
            <a:p>
              <a:pPr algn="l" rtl="0"/>
              <a14:m>
                <m:oMath xmlns:m="http://schemas.openxmlformats.org/officeDocument/2006/math">
                  <m:r>
                    <a:rPr lang="pl-PL" b="0" i="1" smtClean="0">
                      <a:latin typeface="Cambria Math"/>
                    </a:rPr>
                    <m:t>𝑞</m:t>
                  </m:r>
                  <m:r>
                    <a:rPr lang="pl-PL" b="0" i="1" smtClean="0">
                      <a:latin typeface="Cambria Math"/>
                    </a:rPr>
                    <m:t>=1+</m:t>
                  </m:r>
                  <m:r>
                    <a:rPr lang="pl-PL" b="0" i="1" smtClean="0">
                      <a:latin typeface="Cambria Math"/>
                    </a:rPr>
                    <m:t>𝑟</m:t>
                  </m:r>
                </m:oMath>
              </a14:m>
              <a:r>
                <a:rPr lang="pl-PL" dirty="0" smtClean="0"/>
                <a:t> </a:t>
              </a:r>
              <a:endParaRPr lang="pl-PL" dirty="0"/>
            </a:p>
          </dgm:t>
        </dgm:pt>
      </mc:Choice>
      <mc:Fallback xmlns="">
        <dgm:pt modelId="{5086B745-D12D-4048-A148-1B2B4FF81551}">
          <dgm:prSet/>
          <dgm:spPr/>
          <dgm:t>
            <a:bodyPr/>
            <a:lstStyle/>
            <a:p>
              <a:pPr algn="l" rtl="0"/>
              <a:r>
                <a:rPr lang="pl-PL" b="0" i="0" smtClean="0">
                  <a:latin typeface="Cambria Math"/>
                </a:rPr>
                <a:t>𝑞=1+𝑟</a:t>
              </a:r>
              <a:r>
                <a:rPr lang="pl-PL" dirty="0" smtClean="0"/>
                <a:t> </a:t>
              </a:r>
              <a:endParaRPr lang="pl-PL" dirty="0"/>
            </a:p>
          </dgm:t>
        </dgm:pt>
      </mc:Fallback>
    </mc:AlternateContent>
    <dgm:pt modelId="{3698CC70-B281-4141-AD1E-D50B724A73EF}" type="parTrans" cxnId="{9F845E4E-1F72-454A-A612-355A26D5B12D}">
      <dgm:prSet/>
      <dgm:spPr/>
    </dgm:pt>
    <dgm:pt modelId="{55EED983-F89C-4C4D-B705-4D554A329B87}" type="sibTrans" cxnId="{9F845E4E-1F72-454A-A612-355A26D5B12D}">
      <dgm:prSet/>
      <dgm:spPr/>
    </dgm:pt>
    <dgm:pt modelId="{BF60ABA7-FF9D-42F1-A1D8-B3B74943E84F}" type="pres">
      <dgm:prSet presAssocID="{EF302C0B-CE26-4794-A153-1EFCCAB8ED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8D5914A-92E9-4F6E-A6FA-F4353A16C8EF}" type="pres">
      <dgm:prSet presAssocID="{A49D144C-62AD-4265-A90C-C9B20257FE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3A41E3-1E74-4884-96E0-185F8EE3A13C}" type="pres">
      <dgm:prSet presAssocID="{A49D144C-62AD-4265-A90C-C9B20257FE4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EA151C0-0B39-4316-B052-D970A3632822}" type="presOf" srcId="{18F0DE73-53A6-4720-B521-18AD940EF26D}" destId="{4B3A41E3-1E74-4884-96E0-185F8EE3A13C}" srcOrd="0" destOrd="1" presId="urn:microsoft.com/office/officeart/2005/8/layout/vList2"/>
    <dgm:cxn modelId="{FC93D9BF-1BE2-4445-8935-996AE5AAFC21}" srcId="{EF302C0B-CE26-4794-A153-1EFCCAB8ED39}" destId="{A49D144C-62AD-4265-A90C-C9B20257FE4F}" srcOrd="0" destOrd="0" parTransId="{24508325-691E-4B0C-BC70-815F3A08EF1E}" sibTransId="{1075224C-B79E-426E-A72E-3596F87555E5}"/>
    <dgm:cxn modelId="{9F845E4E-1F72-454A-A612-355A26D5B12D}" srcId="{A49D144C-62AD-4265-A90C-C9B20257FE4F}" destId="{5086B745-D12D-4048-A148-1B2B4FF81551}" srcOrd="5" destOrd="0" parTransId="{3698CC70-B281-4141-AD1E-D50B724A73EF}" sibTransId="{55EED983-F89C-4C4D-B705-4D554A329B87}"/>
    <dgm:cxn modelId="{2A39D547-04F6-4634-A63B-9715A601407E}" type="presOf" srcId="{A49D144C-62AD-4265-A90C-C9B20257FE4F}" destId="{A8D5914A-92E9-4F6E-A6FA-F4353A16C8EF}" srcOrd="0" destOrd="0" presId="urn:microsoft.com/office/officeart/2005/8/layout/vList2"/>
    <dgm:cxn modelId="{FDDA244C-3687-4815-B88E-75281D381126}" srcId="{A49D144C-62AD-4265-A90C-C9B20257FE4F}" destId="{61CE5069-D69D-43B8-81B0-26245ADD01A5}" srcOrd="0" destOrd="0" parTransId="{E83B41DF-B990-42F0-A3F5-D93A3E719BD8}" sibTransId="{9EC7DBE5-E50C-4270-99A4-B18C387AEE95}"/>
    <dgm:cxn modelId="{1791B267-D3A3-49F6-B9EA-8B5CF0573D8A}" type="presOf" srcId="{62FA855E-9997-4CEE-B827-43508B8FC2B5}" destId="{4B3A41E3-1E74-4884-96E0-185F8EE3A13C}" srcOrd="0" destOrd="2" presId="urn:microsoft.com/office/officeart/2005/8/layout/vList2"/>
    <dgm:cxn modelId="{BFEEA669-3D88-471E-A50E-DE6631632290}" srcId="{A49D144C-62AD-4265-A90C-C9B20257FE4F}" destId="{7646A627-CCCA-4652-A671-0469999BDE00}" srcOrd="3" destOrd="0" parTransId="{E9CD8E51-1C03-4DA5-A8CD-6B27E125320D}" sibTransId="{4C6E6E27-AC95-4746-BDEC-EEB0EC530125}"/>
    <dgm:cxn modelId="{439E67FE-0CFD-441D-8A2E-27F45CACDD5E}" type="presOf" srcId="{EF302C0B-CE26-4794-A153-1EFCCAB8ED39}" destId="{BF60ABA7-FF9D-42F1-A1D8-B3B74943E84F}" srcOrd="0" destOrd="0" presId="urn:microsoft.com/office/officeart/2005/8/layout/vList2"/>
    <dgm:cxn modelId="{024CB1DF-A7D0-4B78-8DFB-668B842581A5}" srcId="{A49D144C-62AD-4265-A90C-C9B20257FE4F}" destId="{62FA855E-9997-4CEE-B827-43508B8FC2B5}" srcOrd="2" destOrd="0" parTransId="{BA58CC91-0703-451F-A953-2314ABA808FF}" sibTransId="{9E9AAD19-704B-44EE-AB42-63FC72699EB5}"/>
    <dgm:cxn modelId="{6AA4DD92-5B31-4994-A13D-6433DA49B10E}" type="presOf" srcId="{5086B745-D12D-4048-A148-1B2B4FF81551}" destId="{4B3A41E3-1E74-4884-96E0-185F8EE3A13C}" srcOrd="0" destOrd="5" presId="urn:microsoft.com/office/officeart/2005/8/layout/vList2"/>
    <dgm:cxn modelId="{4CF37216-40E6-4AF2-95DA-2FDB1D51A2B0}" srcId="{A49D144C-62AD-4265-A90C-C9B20257FE4F}" destId="{A5EDB52C-5EF7-45A3-9061-140B720438C5}" srcOrd="4" destOrd="0" parTransId="{308C6E41-5DCA-488B-8CFC-49B2FFE65807}" sibTransId="{08D7615F-F1C9-4873-AE31-CB84B66A8D1B}"/>
    <dgm:cxn modelId="{64CB57C2-8DBC-459B-B07E-D8E2F564F43A}" type="presOf" srcId="{61CE5069-D69D-43B8-81B0-26245ADD01A5}" destId="{4B3A41E3-1E74-4884-96E0-185F8EE3A13C}" srcOrd="0" destOrd="0" presId="urn:microsoft.com/office/officeart/2005/8/layout/vList2"/>
    <dgm:cxn modelId="{BB5965AB-DC15-4759-9FE2-F6B7ADDDE4B8}" srcId="{A49D144C-62AD-4265-A90C-C9B20257FE4F}" destId="{18F0DE73-53A6-4720-B521-18AD940EF26D}" srcOrd="1" destOrd="0" parTransId="{54F374EB-2C2F-48DE-9321-2A7F1DB95199}" sibTransId="{7DFAE91C-473A-4158-8B8F-CC5F345A5155}"/>
    <dgm:cxn modelId="{3F41EDC3-71B9-485F-8DD7-8DC21040A413}" type="presOf" srcId="{A5EDB52C-5EF7-45A3-9061-140B720438C5}" destId="{4B3A41E3-1E74-4884-96E0-185F8EE3A13C}" srcOrd="0" destOrd="4" presId="urn:microsoft.com/office/officeart/2005/8/layout/vList2"/>
    <dgm:cxn modelId="{CD2F9AA4-A1AA-4F2F-903F-7C3E79D3B6E0}" type="presOf" srcId="{7646A627-CCCA-4652-A671-0469999BDE00}" destId="{4B3A41E3-1E74-4884-96E0-185F8EE3A13C}" srcOrd="0" destOrd="3" presId="urn:microsoft.com/office/officeart/2005/8/layout/vList2"/>
    <dgm:cxn modelId="{266F2DDF-897B-4587-AE1C-A98CDF74ED13}" type="presParOf" srcId="{BF60ABA7-FF9D-42F1-A1D8-B3B74943E84F}" destId="{A8D5914A-92E9-4F6E-A6FA-F4353A16C8EF}" srcOrd="0" destOrd="0" presId="urn:microsoft.com/office/officeart/2005/8/layout/vList2"/>
    <dgm:cxn modelId="{72D91864-0EEC-4D00-B6C8-073990A6DEEC}" type="presParOf" srcId="{BF60ABA7-FF9D-42F1-A1D8-B3B74943E84F}" destId="{4B3A41E3-1E74-4884-96E0-185F8EE3A1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302C0B-CE26-4794-A153-1EFCCAB8ED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49D144C-62AD-4265-A90C-C9B20257FE4F}">
      <dgm:prSet/>
      <dgm:spPr/>
      <dgm:t>
        <a:bodyPr/>
        <a:lstStyle/>
        <a:p>
          <a:pPr rtl="0"/>
          <a:r>
            <a:rPr lang="pl-PL" dirty="0" smtClean="0"/>
            <a:t>Oznaczenia:</a:t>
          </a:r>
          <a:endParaRPr lang="pl-PL" dirty="0"/>
        </a:p>
      </dgm:t>
    </dgm:pt>
    <dgm:pt modelId="{24508325-691E-4B0C-BC70-815F3A08EF1E}" type="parTrans" cxnId="{FC93D9BF-1BE2-4445-8935-996AE5AAFC21}">
      <dgm:prSet/>
      <dgm:spPr/>
      <dgm:t>
        <a:bodyPr/>
        <a:lstStyle/>
        <a:p>
          <a:endParaRPr lang="pl-PL"/>
        </a:p>
      </dgm:t>
    </dgm:pt>
    <dgm:pt modelId="{1075224C-B79E-426E-A72E-3596F87555E5}" type="sibTrans" cxnId="{FC93D9BF-1BE2-4445-8935-996AE5AAFC21}">
      <dgm:prSet/>
      <dgm:spPr/>
      <dgm:t>
        <a:bodyPr/>
        <a:lstStyle/>
        <a:p>
          <a:endParaRPr lang="pl-PL"/>
        </a:p>
      </dgm:t>
    </dgm:pt>
    <dgm:pt modelId="{61CE5069-D69D-43B8-81B0-26245ADD01A5}">
      <dgm:prSet/>
      <dgm:spPr>
        <a:blipFill rotWithShape="1">
          <a:blip xmlns:r="http://schemas.openxmlformats.org/officeDocument/2006/relationships" r:embed="rId1"/>
          <a:stretch>
            <a:fillRect t="-3282"/>
          </a:stretch>
        </a:blipFill>
      </dgm:spPr>
      <dgm:t>
        <a:bodyPr/>
        <a:lstStyle/>
        <a:p>
          <a:r>
            <a:rPr lang="pl-PL">
              <a:noFill/>
            </a:rPr>
            <a:t> </a:t>
          </a:r>
        </a:p>
      </dgm:t>
    </dgm:pt>
    <dgm:pt modelId="{E83B41DF-B990-42F0-A3F5-D93A3E719BD8}" type="parTrans" cxnId="{FDDA244C-3687-4815-B88E-75281D381126}">
      <dgm:prSet/>
      <dgm:spPr/>
      <dgm:t>
        <a:bodyPr/>
        <a:lstStyle/>
        <a:p>
          <a:endParaRPr lang="pl-PL"/>
        </a:p>
      </dgm:t>
    </dgm:pt>
    <dgm:pt modelId="{9EC7DBE5-E50C-4270-99A4-B18C387AEE95}" type="sibTrans" cxnId="{FDDA244C-3687-4815-B88E-75281D381126}">
      <dgm:prSet/>
      <dgm:spPr/>
      <dgm:t>
        <a:bodyPr/>
        <a:lstStyle/>
        <a:p>
          <a:endParaRPr lang="pl-PL"/>
        </a:p>
      </dgm:t>
    </dgm:pt>
    <dgm:pt modelId="{18F0DE73-53A6-4720-B521-18AD940EF26D}">
      <dgm:prSet/>
      <dgm:spPr/>
      <dgm:t>
        <a:bodyPr/>
        <a:lstStyle/>
        <a:p>
          <a:r>
            <a:rPr lang="pl-PL">
              <a:noFill/>
            </a:rPr>
            <a:t> </a:t>
          </a:r>
        </a:p>
      </dgm:t>
    </dgm:pt>
    <dgm:pt modelId="{54F374EB-2C2F-48DE-9321-2A7F1DB95199}" type="parTrans" cxnId="{BB5965AB-DC15-4759-9FE2-F6B7ADDDE4B8}">
      <dgm:prSet/>
      <dgm:spPr/>
      <dgm:t>
        <a:bodyPr/>
        <a:lstStyle/>
        <a:p>
          <a:endParaRPr lang="pl-PL"/>
        </a:p>
      </dgm:t>
    </dgm:pt>
    <dgm:pt modelId="{7DFAE91C-473A-4158-8B8F-CC5F345A5155}" type="sibTrans" cxnId="{BB5965AB-DC15-4759-9FE2-F6B7ADDDE4B8}">
      <dgm:prSet/>
      <dgm:spPr/>
      <dgm:t>
        <a:bodyPr/>
        <a:lstStyle/>
        <a:p>
          <a:endParaRPr lang="pl-PL"/>
        </a:p>
      </dgm:t>
    </dgm:pt>
    <dgm:pt modelId="{62FA855E-9997-4CEE-B827-43508B8FC2B5}">
      <dgm:prSet/>
      <dgm:spPr/>
      <dgm:t>
        <a:bodyPr/>
        <a:lstStyle/>
        <a:p>
          <a:r>
            <a:rPr lang="pl-PL">
              <a:noFill/>
            </a:rPr>
            <a:t> </a:t>
          </a:r>
        </a:p>
      </dgm:t>
    </dgm:pt>
    <dgm:pt modelId="{BA58CC91-0703-451F-A953-2314ABA808FF}" type="parTrans" cxnId="{024CB1DF-A7D0-4B78-8DFB-668B842581A5}">
      <dgm:prSet/>
      <dgm:spPr/>
      <dgm:t>
        <a:bodyPr/>
        <a:lstStyle/>
        <a:p>
          <a:endParaRPr lang="pl-PL"/>
        </a:p>
      </dgm:t>
    </dgm:pt>
    <dgm:pt modelId="{9E9AAD19-704B-44EE-AB42-63FC72699EB5}" type="sibTrans" cxnId="{024CB1DF-A7D0-4B78-8DFB-668B842581A5}">
      <dgm:prSet/>
      <dgm:spPr/>
      <dgm:t>
        <a:bodyPr/>
        <a:lstStyle/>
        <a:p>
          <a:endParaRPr lang="pl-PL"/>
        </a:p>
      </dgm:t>
    </dgm:pt>
    <dgm:pt modelId="{7646A627-CCCA-4652-A671-0469999BDE00}">
      <dgm:prSet/>
      <dgm:spPr/>
      <dgm:t>
        <a:bodyPr/>
        <a:lstStyle/>
        <a:p>
          <a:r>
            <a:rPr lang="pl-PL">
              <a:noFill/>
            </a:rPr>
            <a:t> </a:t>
          </a:r>
        </a:p>
      </dgm:t>
    </dgm:pt>
    <dgm:pt modelId="{E9CD8E51-1C03-4DA5-A8CD-6B27E125320D}" type="parTrans" cxnId="{BFEEA669-3D88-471E-A50E-DE6631632290}">
      <dgm:prSet/>
      <dgm:spPr/>
      <dgm:t>
        <a:bodyPr/>
        <a:lstStyle/>
        <a:p>
          <a:endParaRPr lang="pl-PL"/>
        </a:p>
      </dgm:t>
    </dgm:pt>
    <dgm:pt modelId="{4C6E6E27-AC95-4746-BDEC-EEB0EC530125}" type="sibTrans" cxnId="{BFEEA669-3D88-471E-A50E-DE6631632290}">
      <dgm:prSet/>
      <dgm:spPr/>
      <dgm:t>
        <a:bodyPr/>
        <a:lstStyle/>
        <a:p>
          <a:endParaRPr lang="pl-PL"/>
        </a:p>
      </dgm:t>
    </dgm:pt>
    <dgm:pt modelId="{A5EDB52C-5EF7-45A3-9061-140B720438C5}">
      <dgm:prSet/>
      <dgm:spPr/>
      <dgm:t>
        <a:bodyPr/>
        <a:lstStyle/>
        <a:p>
          <a:r>
            <a:rPr lang="pl-PL">
              <a:noFill/>
            </a:rPr>
            <a:t> </a:t>
          </a:r>
        </a:p>
      </dgm:t>
    </dgm:pt>
    <dgm:pt modelId="{308C6E41-5DCA-488B-8CFC-49B2FFE65807}" type="parTrans" cxnId="{4CF37216-40E6-4AF2-95DA-2FDB1D51A2B0}">
      <dgm:prSet/>
      <dgm:spPr/>
      <dgm:t>
        <a:bodyPr/>
        <a:lstStyle/>
        <a:p>
          <a:endParaRPr lang="pl-PL"/>
        </a:p>
      </dgm:t>
    </dgm:pt>
    <dgm:pt modelId="{08D7615F-F1C9-4873-AE31-CB84B66A8D1B}" type="sibTrans" cxnId="{4CF37216-40E6-4AF2-95DA-2FDB1D51A2B0}">
      <dgm:prSet/>
      <dgm:spPr/>
      <dgm:t>
        <a:bodyPr/>
        <a:lstStyle/>
        <a:p>
          <a:endParaRPr lang="pl-PL"/>
        </a:p>
      </dgm:t>
    </dgm:pt>
    <dgm:pt modelId="{5086B745-D12D-4048-A148-1B2B4FF81551}">
      <dgm:prSet/>
      <dgm:spPr/>
      <dgm:t>
        <a:bodyPr/>
        <a:lstStyle/>
        <a:p>
          <a:r>
            <a:rPr lang="pl-PL">
              <a:noFill/>
            </a:rPr>
            <a:t> </a:t>
          </a:r>
        </a:p>
      </dgm:t>
    </dgm:pt>
    <dgm:pt modelId="{3698CC70-B281-4141-AD1E-D50B724A73EF}" type="parTrans" cxnId="{9F845E4E-1F72-454A-A612-355A26D5B12D}">
      <dgm:prSet/>
      <dgm:spPr/>
    </dgm:pt>
    <dgm:pt modelId="{55EED983-F89C-4C4D-B705-4D554A329B87}" type="sibTrans" cxnId="{9F845E4E-1F72-454A-A612-355A26D5B12D}">
      <dgm:prSet/>
      <dgm:spPr/>
    </dgm:pt>
    <dgm:pt modelId="{BF60ABA7-FF9D-42F1-A1D8-B3B74943E84F}" type="pres">
      <dgm:prSet presAssocID="{EF302C0B-CE26-4794-A153-1EFCCAB8ED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8D5914A-92E9-4F6E-A6FA-F4353A16C8EF}" type="pres">
      <dgm:prSet presAssocID="{A49D144C-62AD-4265-A90C-C9B20257FE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3A41E3-1E74-4884-96E0-185F8EE3A13C}" type="pres">
      <dgm:prSet presAssocID="{A49D144C-62AD-4265-A90C-C9B20257FE4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EA151C0-0B39-4316-B052-D970A3632822}" type="presOf" srcId="{18F0DE73-53A6-4720-B521-18AD940EF26D}" destId="{4B3A41E3-1E74-4884-96E0-185F8EE3A13C}" srcOrd="0" destOrd="1" presId="urn:microsoft.com/office/officeart/2005/8/layout/vList2"/>
    <dgm:cxn modelId="{2A39D547-04F6-4634-A63B-9715A601407E}" type="presOf" srcId="{A49D144C-62AD-4265-A90C-C9B20257FE4F}" destId="{A8D5914A-92E9-4F6E-A6FA-F4353A16C8EF}" srcOrd="0" destOrd="0" presId="urn:microsoft.com/office/officeart/2005/8/layout/vList2"/>
    <dgm:cxn modelId="{4CF37216-40E6-4AF2-95DA-2FDB1D51A2B0}" srcId="{A49D144C-62AD-4265-A90C-C9B20257FE4F}" destId="{A5EDB52C-5EF7-45A3-9061-140B720438C5}" srcOrd="4" destOrd="0" parTransId="{308C6E41-5DCA-488B-8CFC-49B2FFE65807}" sibTransId="{08D7615F-F1C9-4873-AE31-CB84B66A8D1B}"/>
    <dgm:cxn modelId="{BFEEA669-3D88-471E-A50E-DE6631632290}" srcId="{A49D144C-62AD-4265-A90C-C9B20257FE4F}" destId="{7646A627-CCCA-4652-A671-0469999BDE00}" srcOrd="3" destOrd="0" parTransId="{E9CD8E51-1C03-4DA5-A8CD-6B27E125320D}" sibTransId="{4C6E6E27-AC95-4746-BDEC-EEB0EC530125}"/>
    <dgm:cxn modelId="{BB5965AB-DC15-4759-9FE2-F6B7ADDDE4B8}" srcId="{A49D144C-62AD-4265-A90C-C9B20257FE4F}" destId="{18F0DE73-53A6-4720-B521-18AD940EF26D}" srcOrd="1" destOrd="0" parTransId="{54F374EB-2C2F-48DE-9321-2A7F1DB95199}" sibTransId="{7DFAE91C-473A-4158-8B8F-CC5F345A5155}"/>
    <dgm:cxn modelId="{024CB1DF-A7D0-4B78-8DFB-668B842581A5}" srcId="{A49D144C-62AD-4265-A90C-C9B20257FE4F}" destId="{62FA855E-9997-4CEE-B827-43508B8FC2B5}" srcOrd="2" destOrd="0" parTransId="{BA58CC91-0703-451F-A953-2314ABA808FF}" sibTransId="{9E9AAD19-704B-44EE-AB42-63FC72699EB5}"/>
    <dgm:cxn modelId="{FC93D9BF-1BE2-4445-8935-996AE5AAFC21}" srcId="{EF302C0B-CE26-4794-A153-1EFCCAB8ED39}" destId="{A49D144C-62AD-4265-A90C-C9B20257FE4F}" srcOrd="0" destOrd="0" parTransId="{24508325-691E-4B0C-BC70-815F3A08EF1E}" sibTransId="{1075224C-B79E-426E-A72E-3596F87555E5}"/>
    <dgm:cxn modelId="{1791B267-D3A3-49F6-B9EA-8B5CF0573D8A}" type="presOf" srcId="{62FA855E-9997-4CEE-B827-43508B8FC2B5}" destId="{4B3A41E3-1E74-4884-96E0-185F8EE3A13C}" srcOrd="0" destOrd="2" presId="urn:microsoft.com/office/officeart/2005/8/layout/vList2"/>
    <dgm:cxn modelId="{439E67FE-0CFD-441D-8A2E-27F45CACDD5E}" type="presOf" srcId="{EF302C0B-CE26-4794-A153-1EFCCAB8ED39}" destId="{BF60ABA7-FF9D-42F1-A1D8-B3B74943E84F}" srcOrd="0" destOrd="0" presId="urn:microsoft.com/office/officeart/2005/8/layout/vList2"/>
    <dgm:cxn modelId="{CD2F9AA4-A1AA-4F2F-903F-7C3E79D3B6E0}" type="presOf" srcId="{7646A627-CCCA-4652-A671-0469999BDE00}" destId="{4B3A41E3-1E74-4884-96E0-185F8EE3A13C}" srcOrd="0" destOrd="3" presId="urn:microsoft.com/office/officeart/2005/8/layout/vList2"/>
    <dgm:cxn modelId="{6AA4DD92-5B31-4994-A13D-6433DA49B10E}" type="presOf" srcId="{5086B745-D12D-4048-A148-1B2B4FF81551}" destId="{4B3A41E3-1E74-4884-96E0-185F8EE3A13C}" srcOrd="0" destOrd="5" presId="urn:microsoft.com/office/officeart/2005/8/layout/vList2"/>
    <dgm:cxn modelId="{FDDA244C-3687-4815-B88E-75281D381126}" srcId="{A49D144C-62AD-4265-A90C-C9B20257FE4F}" destId="{61CE5069-D69D-43B8-81B0-26245ADD01A5}" srcOrd="0" destOrd="0" parTransId="{E83B41DF-B990-42F0-A3F5-D93A3E719BD8}" sibTransId="{9EC7DBE5-E50C-4270-99A4-B18C387AEE95}"/>
    <dgm:cxn modelId="{64CB57C2-8DBC-459B-B07E-D8E2F564F43A}" type="presOf" srcId="{61CE5069-D69D-43B8-81B0-26245ADD01A5}" destId="{4B3A41E3-1E74-4884-96E0-185F8EE3A13C}" srcOrd="0" destOrd="0" presId="urn:microsoft.com/office/officeart/2005/8/layout/vList2"/>
    <dgm:cxn modelId="{3F41EDC3-71B9-485F-8DD7-8DC21040A413}" type="presOf" srcId="{A5EDB52C-5EF7-45A3-9061-140B720438C5}" destId="{4B3A41E3-1E74-4884-96E0-185F8EE3A13C}" srcOrd="0" destOrd="4" presId="urn:microsoft.com/office/officeart/2005/8/layout/vList2"/>
    <dgm:cxn modelId="{9F845E4E-1F72-454A-A612-355A26D5B12D}" srcId="{A49D144C-62AD-4265-A90C-C9B20257FE4F}" destId="{5086B745-D12D-4048-A148-1B2B4FF81551}" srcOrd="5" destOrd="0" parTransId="{3698CC70-B281-4141-AD1E-D50B724A73EF}" sibTransId="{55EED983-F89C-4C4D-B705-4D554A329B87}"/>
    <dgm:cxn modelId="{266F2DDF-897B-4587-AE1C-A98CDF74ED13}" type="presParOf" srcId="{BF60ABA7-FF9D-42F1-A1D8-B3B74943E84F}" destId="{A8D5914A-92E9-4F6E-A6FA-F4353A16C8EF}" srcOrd="0" destOrd="0" presId="urn:microsoft.com/office/officeart/2005/8/layout/vList2"/>
    <dgm:cxn modelId="{72D91864-0EEC-4D00-B6C8-073990A6DEEC}" type="presParOf" srcId="{BF60ABA7-FF9D-42F1-A1D8-B3B74943E84F}" destId="{4B3A41E3-1E74-4884-96E0-185F8EE3A1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DE50A8-A831-444A-8B0C-ECF59BAC6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CC9AA0D-358D-4E40-8439-696B29689FB9}">
      <dgm:prSet/>
      <dgm:spPr/>
      <dgm:t>
        <a:bodyPr/>
        <a:lstStyle/>
        <a:p>
          <a:pPr rtl="0"/>
          <a:r>
            <a:rPr lang="pl-PL" smtClean="0"/>
            <a:t>Dziękuję za uwagę.</a:t>
          </a:r>
          <a:endParaRPr lang="pl-PL"/>
        </a:p>
      </dgm:t>
    </dgm:pt>
    <dgm:pt modelId="{2FE37580-A75E-4A7B-996C-DE8551266E94}" type="parTrans" cxnId="{05900341-5FD0-4576-9353-C95C1A05BF32}">
      <dgm:prSet/>
      <dgm:spPr/>
      <dgm:t>
        <a:bodyPr/>
        <a:lstStyle/>
        <a:p>
          <a:endParaRPr lang="pl-PL"/>
        </a:p>
      </dgm:t>
    </dgm:pt>
    <dgm:pt modelId="{A8E6E6C4-A7DC-4528-8214-0986804E1BA3}" type="sibTrans" cxnId="{05900341-5FD0-4576-9353-C95C1A05BF32}">
      <dgm:prSet/>
      <dgm:spPr/>
      <dgm:t>
        <a:bodyPr/>
        <a:lstStyle/>
        <a:p>
          <a:endParaRPr lang="pl-PL"/>
        </a:p>
      </dgm:t>
    </dgm:pt>
    <dgm:pt modelId="{88F91FBD-2FBE-446B-9F6A-B13F95AD1C5D}" type="pres">
      <dgm:prSet presAssocID="{9ADE50A8-A831-444A-8B0C-ECF59BAC65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CB5415-E1CB-494C-8080-1882FFB19ABB}" type="pres">
      <dgm:prSet presAssocID="{6CC9AA0D-358D-4E40-8439-696B29689FB9}" presName="parentText" presStyleLbl="node1" presStyleIdx="0" presStyleCnt="1" custScaleX="76999" custScaleY="664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CF6982B-E3B4-47BA-9899-D0FCE3610D42}" type="presOf" srcId="{6CC9AA0D-358D-4E40-8439-696B29689FB9}" destId="{38CB5415-E1CB-494C-8080-1882FFB19ABB}" srcOrd="0" destOrd="0" presId="urn:microsoft.com/office/officeart/2005/8/layout/vList2"/>
    <dgm:cxn modelId="{05900341-5FD0-4576-9353-C95C1A05BF32}" srcId="{9ADE50A8-A831-444A-8B0C-ECF59BAC65D8}" destId="{6CC9AA0D-358D-4E40-8439-696B29689FB9}" srcOrd="0" destOrd="0" parTransId="{2FE37580-A75E-4A7B-996C-DE8551266E94}" sibTransId="{A8E6E6C4-A7DC-4528-8214-0986804E1BA3}"/>
    <dgm:cxn modelId="{2C125DB1-8213-4275-9539-5C544D84A852}" type="presOf" srcId="{9ADE50A8-A831-444A-8B0C-ECF59BAC65D8}" destId="{88F91FBD-2FBE-446B-9F6A-B13F95AD1C5D}" srcOrd="0" destOrd="0" presId="urn:microsoft.com/office/officeart/2005/8/layout/vList2"/>
    <dgm:cxn modelId="{FA083D22-DB3A-450C-B182-7D894FFCB883}" type="presParOf" srcId="{88F91FBD-2FBE-446B-9F6A-B13F95AD1C5D}" destId="{38CB5415-E1CB-494C-8080-1882FFB19A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C9C00-6248-4E39-B388-06040D83E3E8}">
      <dsp:nvSpPr>
        <dsp:cNvPr id="0" name=""/>
        <dsp:cNvSpPr/>
      </dsp:nvSpPr>
      <dsp:spPr>
        <a:xfrm>
          <a:off x="0" y="317271"/>
          <a:ext cx="8229600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Rozdział I: Metody określania wartości pieniądza w czasie-oprocentowanie i dyskontowanie</a:t>
          </a:r>
          <a:endParaRPr lang="pl-PL" sz="2600" kern="1200" dirty="0"/>
        </a:p>
      </dsp:txBody>
      <dsp:txXfrm>
        <a:off x="60884" y="378155"/>
        <a:ext cx="8107832" cy="1125452"/>
      </dsp:txXfrm>
    </dsp:sp>
    <dsp:sp modelId="{A634F514-E280-4524-9B64-1B48B0E6003C}">
      <dsp:nvSpPr>
        <dsp:cNvPr id="0" name=""/>
        <dsp:cNvSpPr/>
      </dsp:nvSpPr>
      <dsp:spPr>
        <a:xfrm>
          <a:off x="0" y="1639371"/>
          <a:ext cx="8229600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Rozdział II: Strumienie płatności</a:t>
          </a:r>
          <a:endParaRPr lang="pl-PL" sz="2600" kern="1200" dirty="0"/>
        </a:p>
      </dsp:txBody>
      <dsp:txXfrm>
        <a:off x="60884" y="1700255"/>
        <a:ext cx="8107832" cy="1125452"/>
      </dsp:txXfrm>
    </dsp:sp>
    <dsp:sp modelId="{892C7B32-D083-4CF9-83BE-8B0C6FDFB241}">
      <dsp:nvSpPr>
        <dsp:cNvPr id="0" name=""/>
        <dsp:cNvSpPr/>
      </dsp:nvSpPr>
      <dsp:spPr>
        <a:xfrm>
          <a:off x="0" y="2961471"/>
          <a:ext cx="8229600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Rozdział III: Ocena wartości inwestycji</a:t>
          </a:r>
          <a:endParaRPr lang="pl-PL" sz="2600" kern="1200" dirty="0"/>
        </a:p>
      </dsp:txBody>
      <dsp:txXfrm>
        <a:off x="60884" y="3022355"/>
        <a:ext cx="8107832" cy="1125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A5CBE-6BA0-431E-9791-E58334BB31D4}">
      <dsp:nvSpPr>
        <dsp:cNvPr id="0" name=""/>
        <dsp:cNvSpPr/>
      </dsp:nvSpPr>
      <dsp:spPr>
        <a:xfrm>
          <a:off x="874436" y="867499"/>
          <a:ext cx="5904655" cy="2359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Zgromadzone na takim koncie środki przyrastają liniowo w czasie. Jak wynika z formuł, wartość rachunku w dowolnym momencie jest równa sumie kwoty wpłaconej na początku (kapitału) i dopisanych do niego odsetek, których wartość jest proporcjonalna do czasu trwania inwestycji.</a:t>
          </a:r>
          <a:endParaRPr lang="pl-PL" sz="1800" kern="1200" dirty="0"/>
        </a:p>
      </dsp:txBody>
      <dsp:txXfrm>
        <a:off x="989604" y="982667"/>
        <a:ext cx="5674319" cy="2128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5914A-92E9-4F6E-A6FA-F4353A16C8EF}">
      <dsp:nvSpPr>
        <dsp:cNvPr id="0" name=""/>
        <dsp:cNvSpPr/>
      </dsp:nvSpPr>
      <dsp:spPr>
        <a:xfrm>
          <a:off x="0" y="63066"/>
          <a:ext cx="8229600" cy="870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Oznaczenia:</a:t>
          </a:r>
          <a:endParaRPr lang="pl-PL" sz="3100" kern="1200" dirty="0"/>
        </a:p>
      </dsp:txBody>
      <dsp:txXfrm>
        <a:off x="42493" y="105559"/>
        <a:ext cx="8144614" cy="785494"/>
      </dsp:txXfrm>
    </dsp:sp>
    <dsp:sp modelId="{4B3A41E3-1E74-4884-96E0-185F8EE3A13C}">
      <dsp:nvSpPr>
        <dsp:cNvPr id="0" name=""/>
        <dsp:cNvSpPr/>
      </dsp:nvSpPr>
      <dsp:spPr>
        <a:xfrm>
          <a:off x="0" y="933546"/>
          <a:ext cx="8229600" cy="352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pl-PL" sz="2400" i="1" kern="1200" smtClean="0">
                  <a:latin typeface="Cambria Math"/>
                </a:rPr>
                <m:t>𝑛</m:t>
              </m:r>
            </m:oMath>
          </a14:m>
          <a:r>
            <a:rPr lang="pl-PL" sz="2400" kern="1200" dirty="0"/>
            <a:t>-liczba rat 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pl-PL" sz="2400" i="1" kern="1200" smtClean="0">
                  <a:latin typeface="Cambria Math"/>
                </a:rPr>
                <m:t>𝐴</m:t>
              </m:r>
            </m:oMath>
          </a14:m>
          <a:r>
            <a:rPr lang="pl-PL" sz="2400" kern="1200" dirty="0"/>
            <a:t> - wysokość rat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pl-PL" sz="2400" i="1" kern="1200" smtClean="0">
                      <a:latin typeface="Cambria Math"/>
                    </a:rPr>
                  </m:ctrlPr>
                </m:sSubPr>
                <m:e>
                  <m:r>
                    <a:rPr lang="pl-PL" sz="2400" i="1" kern="1200">
                      <a:latin typeface="Cambria Math"/>
                    </a:rPr>
                    <m:t>𝐴</m:t>
                  </m:r>
                </m:e>
                <m:sub>
                  <m:r>
                    <a:rPr lang="pl-PL" sz="2400" i="1" kern="1200">
                      <a:latin typeface="Cambria Math"/>
                    </a:rPr>
                    <m:t>𝑘</m:t>
                  </m:r>
                </m:sub>
              </m:sSub>
            </m:oMath>
          </a14:m>
          <a:r>
            <a:rPr lang="pl-PL" sz="2400" kern="1200" dirty="0" smtClean="0"/>
            <a:t>-</a:t>
          </a:r>
          <a:r>
            <a:rPr lang="pl-PL" sz="2400" kern="1200" dirty="0"/>
            <a:t>ewentualna wysokość </a:t>
          </a:r>
          <a14:m xmlns:a14="http://schemas.microsoft.com/office/drawing/2010/main">
            <m:oMath xmlns:m="http://schemas.openxmlformats.org/officeDocument/2006/math">
              <m:r>
                <a:rPr lang="pl-PL" sz="2400" i="1" kern="1200">
                  <a:latin typeface="Cambria Math"/>
                </a:rPr>
                <m:t>𝑘</m:t>
              </m:r>
            </m:oMath>
          </a14:m>
          <a:r>
            <a:rPr lang="pl-PL" sz="2400" kern="1200" dirty="0"/>
            <a:t> -tej raty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pl-PL" sz="2400" i="1" kern="1200" smtClean="0">
                      <a:latin typeface="Cambria Math"/>
                    </a:rPr>
                  </m:ctrlPr>
                </m:sSubPr>
                <m:e>
                  <m:r>
                    <a:rPr lang="pl-PL" sz="2400" b="0" i="1" kern="1200">
                      <a:latin typeface="Cambria Math"/>
                    </a:rPr>
                    <m:t>𝑆</m:t>
                  </m:r>
                </m:e>
                <m:sub>
                  <m:r>
                    <a:rPr lang="pl-PL" sz="2400" b="0" i="1" kern="1200">
                      <a:latin typeface="Cambria Math"/>
                    </a:rPr>
                    <m:t>𝑡</m:t>
                  </m:r>
                </m:sub>
              </m:sSub>
            </m:oMath>
          </a14:m>
          <a:r>
            <a:rPr lang="pl-PL" sz="2400" kern="1200" dirty="0"/>
            <a:t>- wartość strumienia płatności zaktualizowana na chwilę </a:t>
          </a:r>
          <a14:m xmlns:a14="http://schemas.microsoft.com/office/drawing/2010/main">
            <m:oMath xmlns:m="http://schemas.openxmlformats.org/officeDocument/2006/math">
              <m:r>
                <a:rPr lang="pl-PL" sz="2400" i="1" kern="1200">
                  <a:latin typeface="Cambria Math"/>
                </a:rPr>
                <m:t>𝑡</m:t>
              </m:r>
            </m:oMath>
          </a14:m>
          <a:endParaRPr lang="pl-PL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pl-PL" sz="2400" i="1" kern="1200" smtClean="0">
                  <a:latin typeface="Cambria Math"/>
                </a:rPr>
                <m:t>𝑟</m:t>
              </m:r>
            </m:oMath>
          </a14:m>
          <a:r>
            <a:rPr lang="pl-PL" sz="2400" kern="1200" dirty="0"/>
            <a:t>-stopa procentowa okresu </a:t>
          </a:r>
          <a:r>
            <a:rPr lang="pl-PL" sz="2400" kern="1200" dirty="0" smtClean="0"/>
            <a:t>bazowego</a:t>
          </a:r>
          <a:endParaRPr lang="pl-PL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pl-PL" sz="2400" b="0" i="1" kern="1200" smtClean="0">
                  <a:latin typeface="Cambria Math"/>
                </a:rPr>
                <m:t>𝑞</m:t>
              </m:r>
              <m:r>
                <a:rPr lang="pl-PL" sz="2400" b="0" i="1" kern="1200" smtClean="0">
                  <a:latin typeface="Cambria Math"/>
                </a:rPr>
                <m:t>=1+</m:t>
              </m:r>
              <m:r>
                <a:rPr lang="pl-PL" sz="2400" b="0" i="1" kern="1200" smtClean="0">
                  <a:latin typeface="Cambria Math"/>
                </a:rPr>
                <m:t>𝑟</m:t>
              </m:r>
            </m:oMath>
          </a14:m>
          <a:r>
            <a:rPr lang="pl-PL" sz="2400" kern="1200" dirty="0" smtClean="0"/>
            <a:t> </a:t>
          </a:r>
          <a:endParaRPr lang="pl-PL" sz="2400" kern="1200" dirty="0"/>
        </a:p>
      </dsp:txBody>
      <dsp:txXfrm>
        <a:off x="0" y="933546"/>
        <a:ext cx="8229600" cy="3529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B5415-E1CB-494C-8080-1882FFB19ABB}">
      <dsp:nvSpPr>
        <dsp:cNvPr id="0" name=""/>
        <dsp:cNvSpPr/>
      </dsp:nvSpPr>
      <dsp:spPr>
        <a:xfrm>
          <a:off x="946445" y="1243515"/>
          <a:ext cx="6336709" cy="2038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kern="1200" smtClean="0"/>
            <a:t>Dziękuję za uwagę.</a:t>
          </a:r>
          <a:endParaRPr lang="pl-PL" sz="4800" kern="1200"/>
        </a:p>
      </dsp:txBody>
      <dsp:txXfrm>
        <a:off x="1045977" y="1343047"/>
        <a:ext cx="6137645" cy="1839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EDF78-BD98-43CA-8DE5-A5454DE1E4B6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FE18B-8436-48E8-8C99-32FB984266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84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FE18B-8436-48E8-8C99-32FB984266CD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19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D1A377-FEA7-4797-907D-6D6E06D9A8D3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68EA5D-D872-4FD6-B50F-F90A3F1E863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A377-FEA7-4797-907D-6D6E06D9A8D3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8EA5D-D872-4FD6-B50F-F90A3F1E863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A377-FEA7-4797-907D-6D6E06D9A8D3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8EA5D-D872-4FD6-B50F-F90A3F1E863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A377-FEA7-4797-907D-6D6E06D9A8D3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8EA5D-D872-4FD6-B50F-F90A3F1E863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A377-FEA7-4797-907D-6D6E06D9A8D3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8EA5D-D872-4FD6-B50F-F90A3F1E863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A377-FEA7-4797-907D-6D6E06D9A8D3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8EA5D-D872-4FD6-B50F-F90A3F1E863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A377-FEA7-4797-907D-6D6E06D9A8D3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8EA5D-D872-4FD6-B50F-F90A3F1E863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A377-FEA7-4797-907D-6D6E06D9A8D3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8EA5D-D872-4FD6-B50F-F90A3F1E863B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A377-FEA7-4797-907D-6D6E06D9A8D3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8EA5D-D872-4FD6-B50F-F90A3F1E863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ED1A377-FEA7-4797-907D-6D6E06D9A8D3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8EA5D-D872-4FD6-B50F-F90A3F1E863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D1A377-FEA7-4797-907D-6D6E06D9A8D3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68EA5D-D872-4FD6-B50F-F90A3F1E863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ED1A377-FEA7-4797-907D-6D6E06D9A8D3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68EA5D-D872-4FD6-B50F-F90A3F1E863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Modele matematyczne zmiany wartości pieniądza w czasie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  <a:p>
            <a:endParaRPr lang="pl-PL" dirty="0" smtClean="0"/>
          </a:p>
          <a:p>
            <a:r>
              <a:rPr lang="pl-PL" sz="2200" dirty="0" smtClean="0"/>
              <a:t>Katarzyna Skrzypczak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7655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l-P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Stopa ciągła</a:t>
                </a:r>
              </a:p>
              <a:p>
                <a:pPr marL="109728" indent="0">
                  <a:buNone/>
                </a:pPr>
                <a:r>
                  <a:rPr lang="pl-P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Poniższe równania nazywamy </a:t>
                </a:r>
                <a:r>
                  <a:rPr lang="pl-PL" sz="16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modelem oprocentowania składanego </a:t>
                </a:r>
                <a:r>
                  <a:rPr lang="pl-P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przy stopie kapitalizacji ciągłej</a:t>
                </a: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pl-PL" sz="1600" b="0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l-PL" sz="1600" dirty="0" smtClean="0">
                  <a:effectLst/>
                  <a:latin typeface="Verdana"/>
                  <a:ea typeface="Calibri"/>
                  <a:cs typeface="Times New Roman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i="1">
                          <a:latin typeface="Cambria Math"/>
                          <a:ea typeface="Times New Roman"/>
                          <a:cs typeface="Times New Roman"/>
                        </a:rPr>
                        <m:t>𝐼</m:t>
                      </m:r>
                      <m:r>
                        <a:rPr lang="pl-PL" sz="16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sSup>
                        <m:sSup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pl-PL" sz="1600" b="0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p>
                      </m:sSup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−1)</m:t>
                      </m:r>
                    </m:oMath>
                  </m:oMathPara>
                </a14:m>
                <a:endParaRPr lang="pl-PL" sz="1600" dirty="0">
                  <a:effectLst/>
                  <a:latin typeface="Verdana"/>
                  <a:ea typeface="Calibri"/>
                  <a:cs typeface="Times New Roman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pl-PL" dirty="0">
                    <a:solidFill>
                      <a:prstClr val="black"/>
                    </a:solidFill>
                  </a:rPr>
                  <a:t>Bieżąca wartość pieniądza w </a:t>
                </a:r>
                <a:r>
                  <a:rPr lang="pl-PL" dirty="0" smtClean="0">
                    <a:solidFill>
                      <a:prstClr val="black"/>
                    </a:solidFill>
                  </a:rPr>
                  <a:t>czasie</a:t>
                </a:r>
                <a:r>
                  <a:rPr lang="pl-PL" dirty="0">
                    <a:solidFill>
                      <a:prstClr val="black"/>
                    </a:solidFill>
                  </a:rPr>
                  <a:t>.</a:t>
                </a:r>
                <a:endParaRPr lang="pl-PL" sz="1600" dirty="0">
                  <a:effectLst/>
                  <a:latin typeface="Verdana"/>
                  <a:ea typeface="Calibri"/>
                  <a:cs typeface="Times New Roman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pl-PL" sz="1600" i="1" dirty="0">
                    <a:latin typeface="Verdana"/>
                    <a:ea typeface="Times New Roman"/>
                    <a:cs typeface="Times New Roman"/>
                  </a:rPr>
                  <a:t>Dyskonto</a:t>
                </a:r>
                <a:r>
                  <a:rPr lang="pl-PL" sz="1600" dirty="0">
                    <a:effectLst/>
                    <a:latin typeface="Verdana"/>
                    <a:ea typeface="Times New Roman"/>
                    <a:cs typeface="Times New Roman"/>
                  </a:rPr>
                  <a:t> pełni bardzo ważną funkcję w obliczeniach finansowych. Pozwala ono obliczyć wartość obecną przyszłych wpłat. Dyskonto jest  różnicą pomiędzy wartością kapitału końcowego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e>
                      <m:sub>
                        <m:r>
                          <a:rPr lang="pl-PL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1600" dirty="0">
                    <a:effectLst/>
                    <a:latin typeface="Verdana"/>
                    <a:ea typeface="Times New Roman"/>
                    <a:cs typeface="Times New Roman"/>
                  </a:rPr>
                  <a:t> oraz początkowego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e>
                      <m:sub>
                        <m:r>
                          <a:rPr lang="pl-PL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1600" dirty="0">
                    <a:effectLst/>
                    <a:latin typeface="Verdana"/>
                    <a:ea typeface="Times New Roman"/>
                    <a:cs typeface="Times New Roman"/>
                  </a:rPr>
                  <a:t>. Jeżeli jest obliczane przy użyciu stopy procentowej nazywamy jest rzeczywistym</a:t>
                </a:r>
                <a:r>
                  <a:rPr lang="pl-PL" sz="1600" dirty="0" smtClean="0">
                    <a:effectLst/>
                    <a:latin typeface="Verdana"/>
                    <a:ea typeface="Times New Roman"/>
                    <a:cs typeface="Times New Roman"/>
                  </a:rPr>
                  <a:t>, </a:t>
                </a:r>
                <a:r>
                  <a:rPr lang="pl-PL" sz="1600" dirty="0">
                    <a:effectLst/>
                    <a:latin typeface="Verdana"/>
                    <a:ea typeface="Times New Roman"/>
                    <a:cs typeface="Times New Roman"/>
                  </a:rPr>
                  <a:t>a jeżeli stopy dyskontowej handlowym. W drugim z przypadków rozważę tylko kapitalizację prostą, gdyż składane jest bardzo rzadko stosowane.</a:t>
                </a:r>
                <a:endParaRPr lang="pl-PL" sz="1600" dirty="0">
                  <a:effectLst/>
                  <a:latin typeface="Verdana"/>
                  <a:ea typeface="Calibri"/>
                  <a:cs typeface="Times New Roman"/>
                </a:endParaRPr>
              </a:p>
              <a:p>
                <a:endParaRPr lang="pl-PL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04" r="-3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Określenie wartości pieniądza w czasie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10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pl-PL" sz="1800" dirty="0" smtClean="0"/>
                  <a:t>Dyskonto proste</a:t>
                </a:r>
              </a:p>
              <a:p>
                <a:r>
                  <a:rPr lang="pl-PL" sz="1800" dirty="0" smtClean="0"/>
                  <a:t>Kapitalizacja roczna </a:t>
                </a: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pl-PL" sz="1800" dirty="0">
                    <a:latin typeface="Verdana"/>
                    <a:ea typeface="Times New Roman"/>
                    <a:cs typeface="Times New Roman"/>
                  </a:rPr>
                  <a:t>Ponieważ, operacja dyskontowania jest odwrotna do oprocentowania przekształcając równanie możemy pokazać następującą zależność</a:t>
                </a:r>
                <a:r>
                  <a:rPr lang="pl-PL" sz="1800" dirty="0" smtClean="0">
                    <a:latin typeface="Verdana"/>
                    <a:ea typeface="Times New Roman"/>
                    <a:cs typeface="Times New Roman"/>
                  </a:rPr>
                  <a:t>:</a:t>
                </a:r>
                <a:endParaRPr lang="pl-PL" sz="18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sSup>
                        <m:sSupPr>
                          <m:ctrlP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1+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𝑟𝑡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l-PL" sz="1800" dirty="0" smtClean="0"/>
              </a:p>
              <a:p>
                <a:pPr marL="109728" indent="0">
                  <a:buNone/>
                </a:pPr>
                <a:r>
                  <a:rPr lang="pl-PL" sz="1800" dirty="0">
                    <a:latin typeface="Verdana"/>
                    <a:ea typeface="Times New Roman"/>
                    <a:cs typeface="Times New Roman"/>
                  </a:rPr>
                  <a:t>Przyjmując </a:t>
                </a:r>
                <a14:m>
                  <m:oMath xmlns:m="http://schemas.openxmlformats.org/officeDocument/2006/math">
                    <m:r>
                      <a:rPr lang="pl-PL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</m:oMath>
                </a14:m>
                <a:r>
                  <a:rPr lang="pl-PL" sz="1800" dirty="0">
                    <a:effectLst/>
                    <a:latin typeface="Verdana"/>
                    <a:ea typeface="Times New Roman"/>
                    <a:cs typeface="Times New Roman"/>
                  </a:rPr>
                  <a:t> jako wartość dyskonta możemy obliczyć:</a:t>
                </a:r>
                <a:endParaRPr lang="pl-PL" sz="1800" dirty="0"/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pl-PL" sz="1800" dirty="0">
                  <a:effectLst/>
                  <a:latin typeface="Verdana"/>
                  <a:ea typeface="Calibri"/>
                  <a:cs typeface="Times New Roman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i="1">
                          <a:latin typeface="Cambria Math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pl-PL" sz="1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sSup>
                        <m:sSupPr>
                          <m:ctrlP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1+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p>
                      </m:sSup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1+</m:t>
                              </m:r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𝑟𝑡</m:t>
                              </m:r>
                            </m:e>
                          </m:d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1+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𝑟𝑡</m:t>
                          </m:r>
                        </m:den>
                      </m:f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</m:oMath>
                  </m:oMathPara>
                </a14:m>
                <a:endParaRPr lang="pl-PL" sz="1800" dirty="0">
                  <a:effectLst/>
                  <a:latin typeface="Verdana"/>
                  <a:ea typeface="Calibri"/>
                  <a:cs typeface="Times New Roman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𝑟𝑡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1+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𝑟𝑡</m:t>
                          </m:r>
                        </m:den>
                      </m:f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=</m:t>
                      </m:r>
                      <m:sSub>
                        <m:sSubPr>
                          <m:ctrlP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𝑟𝑡</m:t>
                      </m:r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sSup>
                        <m:sSupPr>
                          <m:ctrlP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1+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𝑟𝑡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l-PL" sz="1800" dirty="0" smtClean="0"/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pl-PL" sz="1800" dirty="0" smtClean="0">
                    <a:latin typeface="Verdana"/>
                    <a:ea typeface="Times New Roman"/>
                    <a:cs typeface="Times New Roman"/>
                  </a:rPr>
                  <a:t>Powyższe równanie </a:t>
                </a:r>
                <a:r>
                  <a:rPr lang="pl-PL" sz="1800" dirty="0">
                    <a:latin typeface="Verdana"/>
                    <a:ea typeface="Times New Roman"/>
                    <a:cs typeface="Times New Roman"/>
                  </a:rPr>
                  <a:t>nazywamy </a:t>
                </a:r>
                <a:r>
                  <a:rPr lang="pl-PL" sz="1800" b="1" dirty="0">
                    <a:latin typeface="Verdana"/>
                    <a:ea typeface="Times New Roman"/>
                    <a:cs typeface="Times New Roman"/>
                  </a:rPr>
                  <a:t>modelem dyskontowania (rzeczywistego)prostego</a:t>
                </a:r>
                <a:r>
                  <a:rPr lang="pl-PL" sz="1800" dirty="0">
                    <a:latin typeface="Verdana"/>
                    <a:ea typeface="Times New Roman"/>
                    <a:cs typeface="Times New Roman"/>
                  </a:rPr>
                  <a:t>.</a:t>
                </a:r>
                <a:endParaRPr lang="pl-PL" sz="1800" dirty="0">
                  <a:latin typeface="Verdana"/>
                  <a:ea typeface="Calibri"/>
                  <a:cs typeface="Times New Roman"/>
                </a:endParaRPr>
              </a:p>
              <a:p>
                <a:pPr marL="109728" indent="0">
                  <a:buNone/>
                </a:pPr>
                <a:endParaRPr lang="pl-PL" sz="2000" dirty="0" smtClean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 r="-5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Określenie wartości pieniądza w czasie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304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pl-PL" sz="1800" dirty="0">
                    <a:solidFill>
                      <a:prstClr val="black"/>
                    </a:solidFill>
                  </a:rPr>
                  <a:t>Dyskonto </a:t>
                </a:r>
                <a:r>
                  <a:rPr lang="pl-PL" sz="1800" dirty="0" smtClean="0">
                    <a:solidFill>
                      <a:prstClr val="black"/>
                    </a:solidFill>
                  </a:rPr>
                  <a:t>składane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pl-PL" sz="1800" dirty="0">
                  <a:solidFill>
                    <a:prstClr val="black"/>
                  </a:solidFill>
                </a:endParaRPr>
              </a:p>
              <a:p>
                <a:pPr lvl="0">
                  <a:buClr>
                    <a:srgbClr val="2DA2BF"/>
                  </a:buClr>
                </a:pPr>
                <a:r>
                  <a:rPr lang="pl-PL" sz="1800" dirty="0">
                    <a:solidFill>
                      <a:prstClr val="black"/>
                    </a:solidFill>
                  </a:rPr>
                  <a:t>Kapitalizacja </a:t>
                </a:r>
                <a:r>
                  <a:rPr lang="pl-PL" sz="1800" dirty="0" smtClean="0">
                    <a:solidFill>
                      <a:prstClr val="black"/>
                    </a:solidFill>
                  </a:rPr>
                  <a:t>roczna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pl-PL" sz="1800" dirty="0">
                    <a:latin typeface="Verdana"/>
                    <a:ea typeface="Calibri"/>
                    <a:cs typeface="Times New Roman"/>
                  </a:rPr>
                  <a:t>Załóżmy, że </a:t>
                </a:r>
                <a14:m>
                  <m:oMath xmlns:m="http://schemas.openxmlformats.org/officeDocument/2006/math">
                    <m:r>
                      <a:rPr lang="pl-PL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𝑟</m:t>
                    </m:r>
                    <m:r>
                      <a:rPr lang="pl-PL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&gt;0,  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pl-PL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𝐾</m:t>
                        </m:r>
                      </m:e>
                      <m:sub>
                        <m:r>
                          <a:rPr lang="pl-PL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pl-PL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&gt;0</m:t>
                    </m:r>
                  </m:oMath>
                </a14:m>
                <a:r>
                  <a:rPr lang="pl-PL" sz="1800" dirty="0">
                    <a:effectLst/>
                    <a:latin typeface="Verdana"/>
                    <a:ea typeface="Calibri"/>
                    <a:cs typeface="Times New Roman"/>
                  </a:rPr>
                  <a:t> oraz niech </a:t>
                </a:r>
                <a14:m>
                  <m:oMath xmlns:m="http://schemas.openxmlformats.org/officeDocument/2006/math">
                    <m:r>
                      <a:rPr lang="pl-PL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  <m:r>
                      <a:rPr lang="pl-PL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r>
                      <a:rPr lang="pl-PL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𝑅</m:t>
                    </m:r>
                  </m:oMath>
                </a14:m>
                <a:r>
                  <a:rPr lang="pl-PL" sz="1800" dirty="0">
                    <a:effectLst/>
                    <a:latin typeface="Verdana"/>
                    <a:ea typeface="Times New Roman"/>
                    <a:cs typeface="Times New Roman"/>
                  </a:rPr>
                  <a:t>.</a:t>
                </a:r>
                <a:endParaRPr lang="pl-PL" sz="1800" dirty="0" smtClean="0">
                  <a:solidFill>
                    <a:prstClr val="black"/>
                  </a:solidFill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i="1">
                          <a:latin typeface="Cambria Math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pl-PL" sz="1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[1− (</m:t>
                      </m:r>
                      <m:sSup>
                        <m:sSupPr>
                          <m:ctrlP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1+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p>
                      </m:sSup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pl-PL" sz="1800" dirty="0">
                  <a:effectLst/>
                  <a:latin typeface="Verdana"/>
                  <a:ea typeface="Calibri"/>
                  <a:cs typeface="Times New Roman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pl-PL" sz="1800" dirty="0">
                    <a:solidFill>
                      <a:prstClr val="black"/>
                    </a:solidFill>
                    <a:latin typeface="Verdana"/>
                    <a:ea typeface="Times New Roman"/>
                    <a:cs typeface="Times New Roman"/>
                  </a:rPr>
                  <a:t>Powyższe równanie </a:t>
                </a:r>
                <a:r>
                  <a:rPr lang="pl-PL" sz="1800" dirty="0" smtClean="0">
                    <a:latin typeface="Verdana"/>
                    <a:ea typeface="Times New Roman"/>
                    <a:cs typeface="Times New Roman"/>
                  </a:rPr>
                  <a:t>nazywamy </a:t>
                </a:r>
                <a:r>
                  <a:rPr lang="pl-PL" sz="1800" b="1" dirty="0">
                    <a:latin typeface="Verdana"/>
                    <a:ea typeface="Times New Roman"/>
                    <a:cs typeface="Times New Roman"/>
                  </a:rPr>
                  <a:t>modelem dyskontowania rocznego.</a:t>
                </a:r>
                <a:endParaRPr lang="pl-PL" sz="1800" dirty="0">
                  <a:solidFill>
                    <a:prstClr val="black"/>
                  </a:solidFill>
                </a:endParaRPr>
              </a:p>
              <a:p>
                <a:pPr lvl="0">
                  <a:buClr>
                    <a:srgbClr val="2DA2BF"/>
                  </a:buClr>
                </a:pPr>
                <a:r>
                  <a:rPr lang="pl-PL" sz="1800" dirty="0" smtClean="0">
                    <a:solidFill>
                      <a:prstClr val="black"/>
                    </a:solidFill>
                  </a:rPr>
                  <a:t>Kapitalizacja ciągła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pl-PL" sz="1800" dirty="0">
                    <a:latin typeface="Verdana"/>
                    <a:ea typeface="Calibri"/>
                    <a:cs typeface="Times New Roman"/>
                  </a:rPr>
                  <a:t>Załóżmy, że</a:t>
                </a:r>
                <a:r>
                  <a:rPr lang="pl-PL" sz="1800" dirty="0">
                    <a:effectLst/>
                    <a:latin typeface="Verdana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pl-PL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𝐾</m:t>
                        </m:r>
                      </m:e>
                      <m:sub>
                        <m:r>
                          <a:rPr lang="pl-PL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pl-PL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&gt;0, </m:t>
                    </m:r>
                    <m:r>
                      <a:rPr lang="pl-PL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𝑟</m:t>
                    </m:r>
                    <m:r>
                      <a:rPr lang="pl-PL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&gt;0</m:t>
                    </m:r>
                  </m:oMath>
                </a14:m>
                <a:r>
                  <a:rPr lang="pl-PL" sz="1800" dirty="0">
                    <a:effectLst/>
                    <a:latin typeface="Verdana"/>
                    <a:ea typeface="Calibri"/>
                    <a:cs typeface="Times New Roman"/>
                  </a:rPr>
                  <a:t> oraz </a:t>
                </a:r>
                <a:r>
                  <a:rPr lang="pl-PL" sz="1800" dirty="0">
                    <a:effectLst/>
                    <a:latin typeface="Verdana"/>
                    <a:ea typeface="Times New Roman"/>
                    <a:cs typeface="Times New Roman"/>
                  </a:rPr>
                  <a:t>niech </a:t>
                </a:r>
                <a14:m>
                  <m:oMath xmlns:m="http://schemas.openxmlformats.org/officeDocument/2006/math">
                    <m:r>
                      <a:rPr lang="pl-PL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  <m:r>
                      <a:rPr lang="pl-PL" sz="1800" i="1">
                        <a:effectLst/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sSup>
                      <m:sSupPr>
                        <m:ctrlPr>
                          <a:rPr lang="pl-PL" sz="1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pl-PL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e>
                      <m:sup>
                        <m:r>
                          <a:rPr lang="pl-PL" sz="1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</m:sup>
                    </m:sSup>
                  </m:oMath>
                </a14:m>
                <a:endParaRPr lang="pl-PL" sz="1800" dirty="0">
                  <a:solidFill>
                    <a:prstClr val="black"/>
                  </a:solidFill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i="1">
                          <a:latin typeface="Cambria Math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pl-PL" sz="1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(1−</m:t>
                      </m:r>
                      <m:sSup>
                        <m:sSupPr>
                          <m:ctrlP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pl-PL" sz="1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𝑟𝑡</m:t>
                          </m:r>
                        </m:sup>
                      </m:sSup>
                      <m:r>
                        <a:rPr lang="pl-PL" sz="1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pl-PL" sz="1800" dirty="0" smtClean="0">
                  <a:effectLst/>
                  <a:latin typeface="Verdana"/>
                  <a:ea typeface="Calibri"/>
                  <a:cs typeface="Times New Roman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pl-PL" sz="1800" dirty="0" smtClean="0">
                    <a:latin typeface="Verdana"/>
                    <a:ea typeface="Times New Roman"/>
                    <a:cs typeface="Times New Roman"/>
                  </a:rPr>
                  <a:t>Powyższe równanie stanowi </a:t>
                </a:r>
                <a:r>
                  <a:rPr lang="pl-PL" sz="1800" b="1" dirty="0">
                    <a:latin typeface="Verdana"/>
                    <a:ea typeface="Times New Roman"/>
                    <a:cs typeface="Times New Roman"/>
                  </a:rPr>
                  <a:t>model dyskontowania ciągłego</a:t>
                </a:r>
                <a:r>
                  <a:rPr lang="pl-PL" sz="1800" dirty="0">
                    <a:latin typeface="Verdana"/>
                    <a:ea typeface="Times New Roman"/>
                    <a:cs typeface="Times New Roman"/>
                  </a:rPr>
                  <a:t>.</a:t>
                </a:r>
                <a:endParaRPr lang="pl-PL" sz="1800" dirty="0">
                  <a:latin typeface="Verdana"/>
                  <a:ea typeface="Calibri"/>
                  <a:cs typeface="Times New Roman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pl-PL" sz="1800" dirty="0">
                  <a:effectLst/>
                  <a:latin typeface="Verdana"/>
                  <a:ea typeface="Calibri"/>
                  <a:cs typeface="Times New Roman"/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Określenie wartości pieniądza w czasie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00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l-P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Dyskonto handlowe(proste)</a:t>
                </a:r>
                <a:endParaRPr lang="pl-PL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pl-P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 Polsce dyskonto stosuje się głównie w rachunku weksli oraz bonów skarbowych a także lokat antypodatkowych. Definiuje się je, jako opłatę za pożyczkę obliczoną na podstawie kwoty kapitału, którą dłużnik zwróci           w ustalonym momencie przyszłości. Dyskonto handlowe to opłata naliczana w stosunku do kapitału końcowego</a:t>
                </a:r>
                <a:r>
                  <a:rPr lang="pl-PL" sz="16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𝐾</m:t>
                        </m:r>
                      </m:e>
                      <m:sub>
                        <m:r>
                          <a:rPr lang="pl-PL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pl-PL" sz="16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pl-PL" sz="16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Oznaczmy:</a:t>
                </a: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1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𝑑</m:t>
                    </m:r>
                  </m:oMath>
                </a14:m>
                <a:r>
                  <a:rPr lang="pl-PL" sz="16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</a:t>
                </a:r>
                <a:r>
                  <a:rPr lang="pl-PL" sz="1600" i="1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roczna stopa dyskontowa</a:t>
                </a:r>
                <a:endParaRPr lang="pl-PL" sz="16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𝐷</m:t>
                        </m:r>
                      </m:e>
                      <m:sub>
                        <m:r>
                          <a:rPr lang="pl-PL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l-PL" sz="1600" i="1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–dyskonto handlowe</a:t>
                </a:r>
                <a:endParaRPr lang="pl-PL" sz="16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pl-PL" sz="16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Wartość dyskonta handlowego za t lat możemy obliczyć z następującej </a:t>
                </a:r>
                <a:r>
                  <a:rPr lang="pl-PL" sz="1600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zależności:</a:t>
                </a: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𝐻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𝑑𝑡</m:t>
                      </m:r>
                    </m:oMath>
                  </m:oMathPara>
                </a14:m>
                <a:endParaRPr lang="pl-PL" sz="1600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pl-PL" sz="1600" dirty="0">
                    <a:latin typeface="Verdana"/>
                    <a:ea typeface="Calibri"/>
                    <a:cs typeface="Times New Roman"/>
                  </a:rPr>
                  <a:t>Wartość zdyskontowana to kwota kapitału otrzymana przez dłużnika</a:t>
                </a:r>
                <a:r>
                  <a:rPr lang="pl-PL" sz="1600" dirty="0" smtClean="0">
                    <a:latin typeface="Verdana"/>
                    <a:ea typeface="Calibri"/>
                    <a:cs typeface="Times New Roman"/>
                  </a:rPr>
                  <a:t>:</a:t>
                </a:r>
                <a:endParaRPr lang="pl-PL" sz="16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𝐻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𝑑𝑡</m:t>
                      </m:r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(1−</m:t>
                      </m:r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𝑑𝑡</m:t>
                      </m:r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04" r="-370" b="-404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Określenie wartości pieniądza w czasie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34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lvl="0" indent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:r>
                  <a:rPr lang="pl-PL" sz="1900" dirty="0" smtClean="0">
                    <a:latin typeface="Verdana"/>
                    <a:ea typeface="Times New Roman"/>
                    <a:cs typeface="Times New Roman"/>
                  </a:rPr>
                  <a:t>W większości obliczeń dotyczących transakcji rozłożonych w czasie związek kapitału z czasem musi być ściśle respektowany. „Sprowadzanie wartości kapitału do tego samego momentu czasowego nosi nazwę aktualizacji, zaś moment ten (w praktyce datę)–momentem lub datą aktualizacji.” </a:t>
                </a:r>
                <a:endParaRPr lang="pl-PL" sz="1900" dirty="0" smtClean="0">
                  <a:solidFill>
                    <a:prstClr val="black"/>
                  </a:solidFill>
                  <a:latin typeface="Verdana"/>
                  <a:ea typeface="Times New Roman"/>
                  <a:cs typeface="Times New Roman"/>
                </a:endParaRPr>
              </a:p>
              <a:p>
                <a:pPr marL="109728" lvl="0" indent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:r>
                  <a:rPr lang="pl-PL" sz="1900" dirty="0" smtClean="0">
                    <a:solidFill>
                      <a:prstClr val="black"/>
                    </a:solidFill>
                    <a:latin typeface="Verdana"/>
                    <a:ea typeface="Times New Roman"/>
                    <a:cs typeface="Times New Roman"/>
                  </a:rPr>
                  <a:t>Przyjmijmy </a:t>
                </a:r>
                <a:r>
                  <a:rPr lang="pl-PL" sz="1900" dirty="0">
                    <a:solidFill>
                      <a:prstClr val="black"/>
                    </a:solidFill>
                    <a:latin typeface="Verdana"/>
                    <a:ea typeface="Times New Roman"/>
                    <a:cs typeface="Times New Roman"/>
                  </a:rPr>
                  <a:t>następujące oznaczenia:</a:t>
                </a:r>
                <a:endParaRPr lang="pl-PL" sz="1900" dirty="0">
                  <a:solidFill>
                    <a:prstClr val="black"/>
                  </a:solidFill>
                  <a:latin typeface="Verdana"/>
                  <a:ea typeface="Calibri"/>
                  <a:cs typeface="Times New Roman"/>
                </a:endParaRPr>
              </a:p>
              <a:p>
                <a:pPr marL="109728" lvl="0" indent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𝐾</m:t>
                    </m:r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pl-PL" sz="1900" dirty="0">
                    <a:solidFill>
                      <a:prstClr val="black"/>
                    </a:solidFill>
                    <a:latin typeface="Verdana"/>
                    <a:ea typeface="Times New Roman"/>
                    <a:cs typeface="Times New Roman"/>
                  </a:rPr>
                  <a:t>–wartość kapitału </a:t>
                </a:r>
                <a14:m>
                  <m:oMath xmlns:m="http://schemas.openxmlformats.org/officeDocument/2006/math"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𝐾</m:t>
                    </m:r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pl-PL" sz="1900" dirty="0">
                    <a:solidFill>
                      <a:prstClr val="black"/>
                    </a:solidFill>
                    <a:latin typeface="Verdana"/>
                    <a:ea typeface="Times New Roman"/>
                    <a:cs typeface="Times New Roman"/>
                  </a:rPr>
                  <a:t>w momencie </a:t>
                </a:r>
                <a14:m>
                  <m:oMath xmlns:m="http://schemas.openxmlformats.org/officeDocument/2006/math"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pl-PL" sz="1900" dirty="0">
                    <a:solidFill>
                      <a:prstClr val="black"/>
                    </a:solidFill>
                    <a:latin typeface="Verdana"/>
                    <a:ea typeface="Times New Roman"/>
                    <a:cs typeface="Times New Roman"/>
                  </a:rPr>
                  <a:t>(wyrażony w latach); funkcja zmiennej czasowej </a:t>
                </a:r>
                <a14:m>
                  <m:oMath xmlns:m="http://schemas.openxmlformats.org/officeDocument/2006/math"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</m:oMath>
                </a14:m>
                <a:endParaRPr lang="pl-PL" sz="1900" dirty="0" smtClean="0">
                  <a:solidFill>
                    <a:prstClr val="black"/>
                  </a:solidFill>
                  <a:latin typeface="Verdana"/>
                  <a:ea typeface="Times New Roman"/>
                  <a:cs typeface="Times New Roman"/>
                </a:endParaRPr>
              </a:p>
              <a:p>
                <a:pPr marL="109728" lvl="0" indent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:r>
                  <a:rPr lang="pl-PL" sz="1900" dirty="0">
                    <a:solidFill>
                      <a:prstClr val="black"/>
                    </a:solidFill>
                    <a:latin typeface="Verdana"/>
                    <a:ea typeface="Times New Roman"/>
                    <a:cs typeface="Times New Roman"/>
                  </a:rPr>
                  <a:t>Załóżmy, że mamy daną wartość </a:t>
                </a:r>
                <a14:m>
                  <m:oMath xmlns:m="http://schemas.openxmlformats.org/officeDocument/2006/math"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𝐾</m:t>
                    </m:r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pl-PL" sz="19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19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pl-PL" sz="19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pl-PL" sz="19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)&gt;0</m:t>
                    </m:r>
                  </m:oMath>
                </a14:m>
                <a:endParaRPr lang="pl-PL" sz="1900" dirty="0">
                  <a:solidFill>
                    <a:prstClr val="black"/>
                  </a:solidFill>
                  <a:latin typeface="Verdana"/>
                  <a:ea typeface="Calibri"/>
                  <a:cs typeface="Times New Roman"/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39" r="-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464646"/>
                </a:solidFill>
              </a:rPr>
              <a:t>Wartość kapitału w czasie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49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>
                  <a:buClr>
                    <a:srgbClr val="2DA2BF"/>
                  </a:buClr>
                </a:pPr>
                <a:r>
                  <a:rPr lang="pl-PL" sz="20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Model </a:t>
                </a:r>
                <a:r>
                  <a:rPr lang="pl-PL" sz="20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wartości kapitału w czasie przy stopie oprocentowania </a:t>
                </a:r>
                <a:r>
                  <a:rPr lang="pl-PL" sz="20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rocznego:</a:t>
                </a:r>
              </a:p>
              <a:p>
                <a:pPr lvl="0">
                  <a:buClr>
                    <a:srgbClr val="2DA2BF"/>
                  </a:buClr>
                </a:pPr>
                <a:endParaRPr lang="pl-PL" sz="20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>
                          <a:latin typeface="Cambria Math"/>
                          <a:ea typeface="Times New Roman"/>
                          <a:cs typeface="Times New Roman"/>
                        </a:rPr>
                        <m:t>𝐾</m:t>
                      </m:r>
                      <m:d>
                        <m:dPr>
                          <m:ctrlP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pl-PL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pl-PL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𝐾</m:t>
                      </m:r>
                      <m:d>
                        <m:dPr>
                          <m:ctrlP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1+</m:t>
                              </m:r>
                              <m: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  <m: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</m:sup>
                      </m:sSup>
                      <m:r>
                        <a:rPr lang="pl-PL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pl-PL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𝑡</m:t>
                      </m:r>
                      <m:r>
                        <a:rPr lang="pl-PL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∈</m:t>
                      </m:r>
                      <m:r>
                        <a:rPr lang="pl-PL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𝑅</m:t>
                      </m:r>
                    </m:oMath>
                  </m:oMathPara>
                </a14:m>
                <a:endParaRPr lang="pl-PL" sz="2000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pl-PL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0">
                  <a:buClr>
                    <a:srgbClr val="2DA2BF"/>
                  </a:buClr>
                </a:pPr>
                <a:r>
                  <a:rPr lang="pl-PL" sz="20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Model </a:t>
                </a:r>
                <a:r>
                  <a:rPr lang="pl-PL" sz="20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wartości kapitału w czasie przy stopie oprocentowania ciągłego </a:t>
                </a:r>
                <a:r>
                  <a:rPr lang="pl-PL" sz="20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delta:</a:t>
                </a:r>
                <a:endParaRPr lang="pl-PL" sz="20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:endParaRPr lang="pl-PL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>
                          <a:latin typeface="Cambria Math"/>
                          <a:ea typeface="Times New Roman"/>
                          <a:cs typeface="Times New Roman"/>
                        </a:rPr>
                        <m:t>𝐾</m:t>
                      </m:r>
                      <m:d>
                        <m:dPr>
                          <m:ctrlP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pl-PL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pl-PL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𝐾</m:t>
                      </m:r>
                      <m:d>
                        <m:dPr>
                          <m:ctrlP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  <m:r>
                            <a:rPr lang="pl-PL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pl-PL" sz="20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pl-PL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𝑡</m:t>
                      </m:r>
                      <m:r>
                        <a:rPr lang="pl-PL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∈</m:t>
                      </m:r>
                      <m:r>
                        <a:rPr lang="pl-PL" sz="20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𝑅</m:t>
                      </m:r>
                    </m:oMath>
                  </m:oMathPara>
                </a14:m>
                <a:endParaRPr lang="pl-PL" sz="20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:endParaRPr lang="pl-PL" sz="2800" dirty="0">
                  <a:latin typeface="Calibri"/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Wartość kapitału w czasie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08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Strumień prosty to strumień dla którego okres bazowy pokrywa się z okresem kapitalizacji </a:t>
            </a: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odsetek (</a:t>
            </a:r>
            <a:r>
              <a:rPr lang="pl-P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wkłady zgodne</a:t>
            </a: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09728" indent="0">
              <a:buNone/>
            </a:pP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jest inaczej, wkłady są </a:t>
            </a: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niezgodne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strumień nazywamy </a:t>
            </a: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uogólnionym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pl-PL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płatności są dokonywane na koniec okresu bazowego, mamy do czynienia z wpłatami lub wypłatami </a:t>
            </a: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dołu </a:t>
            </a:r>
            <a:endParaRPr lang="pl-PL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płatności są dokonywane na początku okresu bazowego, mamy do czynienia z </a:t>
            </a: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wpłatami lub wypłatami </a:t>
            </a: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</a:t>
            </a:r>
            <a:r>
              <a:rPr lang="pl-P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góry</a:t>
            </a:r>
          </a:p>
          <a:p>
            <a:pPr marL="109728" indent="0">
              <a:buNone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Aktualna w danym momencie wartość strumienia płatności jest równa sumie aktualnych wartości wszystkich rat</a:t>
            </a: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09728" indent="0">
              <a:buNone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Dwa strumienie płatności są równoważne, jeśli ich aktualna wartość jest taka sama. Przy modelu kapitalizacji złożonej wkładów, strumienie płatności są równoważne w danym momencie wtedy i tylko wtedy, gdy są równoważne w każdym </a:t>
            </a: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innym.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64646"/>
                </a:solidFill>
              </a:rPr>
              <a:t>Strumienie płatności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76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Symbol zastępczy zawartości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97269282"/>
                  </p:ext>
                </p:extLst>
              </p:nvPr>
            </p:nvGraphicFramePr>
            <p:xfrm>
              <a:off x="457200" y="1481328"/>
              <a:ext cx="8229600" cy="45259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Symbol zastępczy zawartości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97269282"/>
                  </p:ext>
                </p:extLst>
              </p:nvPr>
            </p:nvGraphicFramePr>
            <p:xfrm>
              <a:off x="457200" y="1481328"/>
              <a:ext cx="8229600" cy="45259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464646"/>
                </a:solidFill>
              </a:rPr>
              <a:t>Strumienie płatności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78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l-PL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Wkłady zgodne</a:t>
                </a:r>
              </a:p>
              <a:p>
                <a:pPr marL="109728" indent="0">
                  <a:buNone/>
                </a:pPr>
                <a:r>
                  <a:rPr lang="pl-PL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Operacje z dołu:</a:t>
                </a:r>
              </a:p>
              <a:p>
                <a:pPr marL="109728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28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bar>
                      <m:r>
                        <a:rPr lang="pl-PL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𝑞</m:t>
                          </m:r>
                        </m:e>
                        <m:sup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−1</m:t>
                          </m:r>
                        </m:sup>
                      </m:sSup>
                      <m:r>
                        <a:rPr lang="pl-PL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𝑞</m:t>
                          </m:r>
                        </m:e>
                        <m:sup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−2</m:t>
                          </m:r>
                        </m:sup>
                      </m:sSup>
                      <m:r>
                        <a:rPr lang="pl-PL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𝑞</m:t>
                          </m:r>
                        </m:e>
                        <m:sup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−3</m:t>
                          </m:r>
                        </m:sup>
                      </m:sSup>
                      <m:r>
                        <a:rPr lang="pl-PL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+…+</m:t>
                      </m:r>
                      <m:sSub>
                        <m:sSubPr>
                          <m:ctrlP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l-PL" sz="2800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pl-PL" sz="28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Przy stałych wpłatach:</a:t>
                </a:r>
              </a:p>
              <a:p>
                <a:pPr marL="109728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2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bar>
                      <m:r>
                        <a:rPr lang="pl-PL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pl-PL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f>
                        <m:fPr>
                          <m:ctrlPr>
                            <a:rPr lang="pl-PL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pl-PL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pl-PL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  <m:r>
                            <a:rPr lang="pl-PL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num>
                        <m:den>
                          <m:r>
                            <a:rPr lang="pl-PL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𝑞</m:t>
                          </m:r>
                          <m:r>
                            <a:rPr lang="pl-PL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den>
                      </m:f>
                      <m:r>
                        <a:rPr lang="pl-PL" sz="28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</m:oMath>
                  </m:oMathPara>
                </a14:m>
                <a:endParaRPr lang="pl-PL" sz="2800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pl-PL" sz="2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</a:t>
                </a:r>
                <a:r>
                  <a:rPr lang="pl-PL" sz="2800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dzie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pl-PL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pl-PL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  <m:r>
                          <a:rPr lang="pl-P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num>
                      <m:den>
                        <m:r>
                          <a:rPr lang="pl-P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  <m:r>
                          <a:rPr lang="pl-P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den>
                    </m:f>
                  </m:oMath>
                </a14:m>
                <a:r>
                  <a:rPr lang="pl-PL" sz="2800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nazywany jest </a:t>
                </a:r>
                <a:r>
                  <a:rPr lang="pl-PL" sz="2800" i="1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czynnikiem wartości przyszłej</a:t>
                </a:r>
                <a:endParaRPr lang="pl-PL" sz="2800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pl-PL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464646"/>
                </a:solidFill>
              </a:rPr>
              <a:t>Strumienie płatności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40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2DA2BF"/>
                  </a:buClr>
                </a:pPr>
                <a:r>
                  <a:rPr lang="pl-PL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Wpłaty częstsze niż kapitalizacja: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pl-PL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Oznaczenia: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pl-P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sub>
                    </m:sSub>
                    <m:r>
                      <a:rPr lang="pl-PL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pl-PL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ilość okresów </a:t>
                </a:r>
                <a:r>
                  <a:rPr lang="pl-PL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kapitalizacji</a:t>
                </a:r>
                <a:endParaRPr lang="pl-PL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a:rPr lang="pl-PL" i="1">
                        <a:solidFill>
                          <a:prstClr val="black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𝑚</m:t>
                    </m:r>
                    <m:r>
                      <a:rPr lang="pl-PL" i="1">
                        <a:solidFill>
                          <a:prstClr val="black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−</m:t>
                    </m:r>
                  </m:oMath>
                </a14:m>
                <a:r>
                  <a:rPr lang="pl-PL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ilość wpłat(okresów wpłat) w jednym okresie kapitalizacji</a:t>
                </a:r>
              </a:p>
              <a:p>
                <a:pPr marL="109728" lvl="0" indent="0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pl-PL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  <m:r>
                                <a:rPr lang="pl-PL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</m:sub>
                          </m:sSub>
                        </m:e>
                      </m:bar>
                      <m:r>
                        <a:rPr lang="pl-PL" sz="2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pl-PL" sz="2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r>
                        <a:rPr lang="pl-PL" sz="2600" b="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f>
                        <m:fPr>
                          <m:ctrlP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  <m: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num>
                        <m:den>
                          <m: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𝑞</m:t>
                          </m:r>
                          <m: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den>
                      </m:f>
                      <m:r>
                        <a:rPr lang="pl-PL" sz="2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</m:oMath>
                  </m:oMathPara>
                </a14:m>
                <a:endParaRPr lang="pl-PL" sz="26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:r>
                  <a:rPr lang="pl-PL" sz="2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</a:t>
                </a:r>
                <a:r>
                  <a:rPr lang="pl-PL" sz="26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dzie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600" b="0" i="1" smtClean="0">
                            <a:solidFill>
                              <a:prstClr val="black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pl-PL" sz="2600" b="0" i="1" smtClean="0">
                            <a:solidFill>
                              <a:prstClr val="black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</m:t>
                        </m:r>
                      </m:e>
                      <m:sup>
                        <m:r>
                          <a:rPr lang="pl-PL" sz="2600" b="0" i="1" smtClean="0">
                            <a:solidFill>
                              <a:prstClr val="black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pl-PL" sz="2600" b="0" i="1" smtClean="0">
                        <a:solidFill>
                          <a:prstClr val="black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r>
                      <a:rPr lang="pl-PL" sz="2600" b="0" i="1" smtClean="0">
                        <a:solidFill>
                          <a:prstClr val="black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</m:t>
                    </m:r>
                    <m:r>
                      <a:rPr lang="pl-PL" sz="2600" b="0" i="1" smtClean="0">
                        <a:solidFill>
                          <a:prstClr val="black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(</m:t>
                    </m:r>
                    <m:r>
                      <a:rPr lang="pl-PL" sz="2600" b="0" i="1" smtClean="0">
                        <a:solidFill>
                          <a:prstClr val="black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𝑚</m:t>
                    </m:r>
                    <m:r>
                      <a:rPr lang="pl-PL" sz="2600" b="0" i="1" smtClean="0">
                        <a:solidFill>
                          <a:prstClr val="black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pl-PL" sz="2600" b="0" i="1" smtClean="0">
                            <a:solidFill>
                              <a:prstClr val="black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pl-PL" sz="2600" b="0" i="1" smtClean="0">
                            <a:solidFill>
                              <a:prstClr val="black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𝑚</m:t>
                        </m:r>
                        <m:r>
                          <a:rPr lang="pl-PL" sz="2600" b="0" i="1" smtClean="0">
                            <a:solidFill>
                              <a:prstClr val="black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−1</m:t>
                        </m:r>
                      </m:num>
                      <m:den>
                        <m:r>
                          <a:rPr lang="pl-PL" sz="2600" b="0" i="1" smtClean="0">
                            <a:solidFill>
                              <a:prstClr val="black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pl-PL" sz="2600" b="0" i="1" smtClean="0">
                        <a:solidFill>
                          <a:prstClr val="black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𝑟</m:t>
                    </m:r>
                  </m:oMath>
                </a14:m>
                <a:r>
                  <a:rPr lang="pl-PL" sz="26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</a:t>
                </a:r>
                <a:r>
                  <a:rPr lang="pl-PL" sz="2600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num>
                      <m:den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den>
                    </m:f>
                  </m:oMath>
                </a14:m>
                <a:endParaRPr lang="pl-PL" sz="2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464646"/>
                </a:solidFill>
              </a:rPr>
              <a:t>Strumienie płatności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0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345926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21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pl-PL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Wpłaty rzadsze niż kapitalizacja:</a:t>
                </a:r>
              </a:p>
              <a:p>
                <a:pPr marL="109728" indent="0">
                  <a:buNone/>
                </a:pPr>
                <a:r>
                  <a:rPr lang="pl-PL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Musimy zdefiniować efektywną stopę procentową a następnie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𝑒</m:t>
                        </m:r>
                      </m:sub>
                    </m:sSub>
                    <m:r>
                      <a:rPr lang="pl-PL" sz="2600" b="0" i="0" smtClean="0">
                        <a:solidFill>
                          <a:prstClr val="black"/>
                        </a:solidFill>
                        <a:latin typeface="Cambria Math"/>
                        <a:cs typeface="Times New Roman"/>
                      </a:rPr>
                      <m:t>=1+</m:t>
                    </m:r>
                    <m:sSub>
                      <m:sSubPr>
                        <m:ctrlPr>
                          <a:rPr lang="pl-PL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pl-PL" sz="2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𝑒𝑓</m:t>
                        </m:r>
                      </m:sub>
                    </m:sSub>
                  </m:oMath>
                </a14:m>
                <a:r>
                  <a:rPr lang="pl-PL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Otrzymujemy ją z następującej zależności :</a:t>
                </a:r>
              </a:p>
              <a:p>
                <a:pPr marL="109728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l-PL" sz="2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pl-PL" sz="2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l-PL" sz="2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l-PL" sz="2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pl-PL" sz="2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l-PL" sz="2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𝑡𝑚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,</m:t>
                      </m:r>
                    </m:oMath>
                  </m:oMathPara>
                </a14:m>
                <a:endParaRPr lang="pl-PL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pl-PL" sz="2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pl-PL" sz="28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kąd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pl-PL" sz="280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𝑒</m:t>
                        </m:r>
                      </m:sub>
                    </m:sSub>
                    <m:r>
                      <a:rPr lang="pl-PL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pl-PL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l-PL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pl-PL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pl-PL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l-PL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𝑚</m:t>
                        </m:r>
                      </m:sup>
                    </m:sSup>
                    <m:r>
                      <a:rPr lang="pl-PL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−1</m:t>
                    </m:r>
                  </m:oMath>
                </a14:m>
                <a:endParaRPr lang="pl-PL" sz="28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l-PL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końcowa wartość strumienia:</a:t>
                </a:r>
              </a:p>
              <a:p>
                <a:endParaRPr lang="pl-PL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bar>
                      <m:r>
                        <a:rPr lang="pl-PL" sz="2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pl-PL" sz="2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f>
                        <m:fPr>
                          <m:ctrlPr>
                            <a:rPr lang="pl-PL" sz="2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2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sz="2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pl-PL" sz="2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l-PL" sz="2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l-PL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  <m: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num>
                        <m:den>
                          <m:sSub>
                            <m:sSubPr>
                              <m:ctrlP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𝑒</m:t>
                              </m:r>
                            </m:sub>
                          </m:sSub>
                          <m: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l-P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61" r="-16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464646"/>
                </a:solidFill>
              </a:rPr>
              <a:t>Strumienie płatności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98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109728" indent="0">
                  <a:buNone/>
                </a:pPr>
                <a:r>
                  <a:rPr lang="pl-PL" dirty="0" smtClean="0"/>
                  <a:t>Operacje z góry:</a:t>
                </a:r>
              </a:p>
              <a:p>
                <a:pPr marL="109728" indent="0">
                  <a:buNone/>
                </a:pPr>
                <a:endParaRPr lang="pl-PL" dirty="0" smtClean="0"/>
              </a:p>
              <a:p>
                <a:pPr marL="109728" lvl="0" indent="0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bar>
                      <m:r>
                        <a:rPr lang="pl-PL" sz="28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𝑞</m:t>
                          </m:r>
                        </m:e>
                        <m:sup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−1</m:t>
                          </m:r>
                        </m:sup>
                      </m:sSup>
                      <m:r>
                        <a:rPr lang="pl-PL" sz="28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𝑞</m:t>
                          </m:r>
                        </m:e>
                        <m:sup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−2</m:t>
                          </m:r>
                        </m:sup>
                      </m:sSup>
                      <m:r>
                        <a:rPr lang="pl-PL" sz="28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𝑞</m:t>
                          </m:r>
                        </m:e>
                        <m:sup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−3</m:t>
                          </m:r>
                        </m:sup>
                      </m:sSup>
                      <m:r>
                        <a:rPr lang="pl-PL" sz="28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+…+</m:t>
                      </m:r>
                      <m:sSub>
                        <m:sSubPr>
                          <m:ctrlP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pl-PL" sz="28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𝑞</m:t>
                      </m:r>
                    </m:oMath>
                  </m:oMathPara>
                </a14:m>
                <a:endParaRPr lang="pl-PL" sz="2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</a:pPr>
                <a:r>
                  <a:rPr lang="pl-PL" sz="28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Przy stałych wpłatach</a:t>
                </a:r>
                <a:r>
                  <a:rPr lang="pl-PL" sz="28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</a:t>
                </a:r>
                <a:endParaRPr lang="pl-PL" sz="2800" i="1" dirty="0">
                  <a:solidFill>
                    <a:prstClr val="black"/>
                  </a:solidFill>
                  <a:latin typeface="Cambria Math"/>
                  <a:ea typeface="Times New Roman"/>
                  <a:cs typeface="Times New Roman"/>
                </a:endParaRPr>
              </a:p>
              <a:p>
                <a:pPr marL="109728" lvl="0" indent="0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bar>
                      <m:r>
                        <a:rPr lang="pl-PL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pl-PL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𝐴𝑞</m:t>
                      </m:r>
                      <m:f>
                        <m:fPr>
                          <m:ctrlP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pl-PL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pl-PL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num>
                        <m:den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𝑞</m:t>
                          </m:r>
                          <m:r>
                            <a:rPr lang="pl-PL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l-PL" dirty="0" smtClean="0"/>
              </a:p>
              <a:p>
                <a:pPr marL="109728" lvl="0" indent="0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:r>
                  <a:rPr lang="pl-PL" sz="2800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g</a:t>
                </a:r>
                <a:r>
                  <a:rPr lang="pl-PL" sz="2800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dzie </a:t>
                </a:r>
                <a14:m>
                  <m:oMath xmlns:m="http://schemas.openxmlformats.org/officeDocument/2006/math">
                    <m:r>
                      <a:rPr lang="pl-PL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𝑞</m:t>
                    </m:r>
                    <m:f>
                      <m:fPr>
                        <m:ctrlPr>
                          <a:rPr lang="pl-P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pl-PL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pl-PL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  <m:r>
                          <a:rPr lang="pl-P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num>
                      <m:den>
                        <m:r>
                          <a:rPr lang="pl-P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  <m:r>
                          <a:rPr lang="pl-PL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den>
                    </m:f>
                  </m:oMath>
                </a14:m>
                <a:r>
                  <a:rPr lang="pl-PL" sz="26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pl-PL" sz="2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nazywany jest czynnikiem wartości przyszłej</a:t>
                </a:r>
              </a:p>
              <a:p>
                <a:pPr marL="109728" lvl="0" indent="0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464646"/>
                </a:solidFill>
              </a:rPr>
              <a:t>Strumienie płatności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79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>
                  <a:buClr>
                    <a:srgbClr val="2DA2BF"/>
                  </a:buClr>
                </a:pPr>
                <a:r>
                  <a:rPr lang="pl-PL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Wpłaty częstsze niż kapitalizacja:</a:t>
                </a:r>
              </a:p>
              <a:p>
                <a:pPr marL="109728" indent="0">
                  <a:buNone/>
                </a:pPr>
                <a:endParaRPr lang="pl-PL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pl-PL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  <m:r>
                                <a:rPr lang="pl-PL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</m:sub>
                          </m:sSub>
                        </m:e>
                      </m:bar>
                      <m:r>
                        <a:rPr lang="pl-PL" sz="2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pl-PL" sz="2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e>
                        <m:sup>
                          <m:r>
                            <a:rPr lang="pl-PL" sz="2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pl-PL" sz="2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𝑞</m:t>
                      </m:r>
                      <m:f>
                        <m:fPr>
                          <m:ctrlP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  <m: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num>
                        <m:den>
                          <m: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𝑞</m:t>
                          </m:r>
                          <m: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den>
                      </m:f>
                      <m:r>
                        <a:rPr lang="pl-PL" sz="2600" b="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</m:oMath>
                  </m:oMathPara>
                </a14:m>
                <a:endParaRPr lang="pl-PL" sz="2600" b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:endParaRPr lang="pl-PL" sz="2600" b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:r>
                  <a:rPr lang="pl-PL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</a:t>
                </a:r>
                <a:r>
                  <a:rPr lang="pl-PL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dzie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/>
                      </a:rPr>
                      <m:t>𝐴</m:t>
                    </m:r>
                    <m:r>
                      <a:rPr lang="pl-PL" i="1" dirty="0" smtClean="0">
                        <a:latin typeface="Cambria Math"/>
                      </a:rPr>
                      <m:t>’=</m:t>
                    </m:r>
                    <m:r>
                      <a:rPr lang="pl-PL" b="0" i="1" dirty="0" smtClean="0">
                        <a:latin typeface="Cambria Math"/>
                      </a:rPr>
                      <m:t>𝐴</m:t>
                    </m:r>
                    <m:r>
                      <a:rPr lang="pl-PL" b="0" i="1" dirty="0" smtClean="0">
                        <a:latin typeface="Cambria Math"/>
                      </a:rPr>
                      <m:t>(</m:t>
                    </m:r>
                    <m:r>
                      <a:rPr lang="pl-PL" b="0" i="1" dirty="0" smtClean="0">
                        <a:latin typeface="Cambria Math"/>
                      </a:rPr>
                      <m:t>𝑚</m:t>
                    </m:r>
                    <m:r>
                      <a:rPr lang="pl-PL" b="0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l-PL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b="0" i="1" dirty="0" smtClean="0">
                            <a:latin typeface="Cambria Math"/>
                          </a:rPr>
                          <m:t>𝑚</m:t>
                        </m:r>
                        <m:r>
                          <a:rPr lang="pl-PL" b="0" i="1" dirty="0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pl-PL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l-PL" b="0" i="1" dirty="0" smtClean="0">
                        <a:latin typeface="Cambria Math"/>
                      </a:rPr>
                      <m:t>𝑟</m:t>
                    </m:r>
                    <m:r>
                      <a:rPr lang="pl-PL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pl-PL" sz="2600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num>
                      <m:den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den>
                    </m:f>
                  </m:oMath>
                </a14:m>
                <a:endParaRPr lang="pl-P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0">
                  <a:buClr>
                    <a:srgbClr val="2DA2BF"/>
                  </a:buClr>
                </a:pPr>
                <a:r>
                  <a:rPr lang="pl-PL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Wpłaty </a:t>
                </a:r>
                <a:r>
                  <a:rPr lang="pl-PL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rzadsze </a:t>
                </a:r>
                <a:r>
                  <a:rPr lang="pl-PL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niż kapitalizacja: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bar>
                      <m:r>
                        <a:rPr lang="pl-PL" sz="2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pl-PL" sz="2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sSub>
                        <m:sSubPr>
                          <m:ctrlP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𝑞</m:t>
                          </m:r>
                        </m:e>
                        <m:sub>
                          <m: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pl-PL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l-PL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  <m: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num>
                        <m:den>
                          <m:sSub>
                            <m:sSubPr>
                              <m:ctrlP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𝑒</m:t>
                              </m:r>
                            </m:sub>
                          </m:sSub>
                          <m:r>
                            <a:rPr lang="pl-PL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l-P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464646"/>
                </a:solidFill>
              </a:rPr>
              <a:t>Strumienie płatności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3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109728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pl-PL" sz="19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Wyróżniamy statyczne i dynamiczne metody oceny projektów inwestycyjnych. Te </a:t>
                </a:r>
                <a:r>
                  <a:rPr lang="pl-PL" sz="1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drugie uwzględniają  fakt, że wpływy i wydatki w projekcie inwestycyjnym są rozłożone w czasie. Metody te nazywane są również dyskontowymi. </a:t>
                </a:r>
                <a:endParaRPr lang="pl-PL" sz="19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0">
                  <a:buClr>
                    <a:srgbClr val="2DA2BF"/>
                  </a:buClr>
                </a:pPr>
                <a:r>
                  <a:rPr lang="pl-PL" sz="19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Metoda </a:t>
                </a:r>
                <a:r>
                  <a:rPr lang="pl-PL" sz="19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wartości bieżącej netto </a:t>
                </a:r>
                <a:r>
                  <a:rPr lang="pl-PL" sz="19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NPV(Net </a:t>
                </a:r>
                <a:r>
                  <a:rPr lang="pl-PL" sz="1900" dirty="0" err="1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Present</a:t>
                </a:r>
                <a:r>
                  <a:rPr lang="pl-PL" sz="19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Value)</a:t>
                </a:r>
                <a:endParaRPr lang="pl-PL" sz="19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hangingPunct="0">
                  <a:buNone/>
                </a:pPr>
                <a:endParaRPr lang="pl-PL" sz="19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hangingPunc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900" i="1">
                          <a:latin typeface="Cambria Math"/>
                        </a:rPr>
                        <m:t>𝑁𝑃𝑉</m:t>
                      </m:r>
                      <m:r>
                        <a:rPr lang="pl-PL" sz="19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9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pl-PL" sz="19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l-PL" sz="19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l-PL" sz="19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l-PL" sz="19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900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9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pl-PL" sz="19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1900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pl-PL" sz="1900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pl-PL" sz="19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l-PL" sz="19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pl-PL" sz="1900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9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pl-PL" sz="19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l-PL" sz="19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l-PL" sz="19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l-PL" sz="19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9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9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pl-PL" sz="19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l-PL" sz="19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900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pl-PL" sz="19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l-PL" sz="19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pl-PL" sz="19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hangingPunct="0">
                  <a:buNone/>
                </a:pPr>
                <a:endParaRPr lang="pl-PL" sz="1900" kern="1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l-PL" sz="1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pl-PL" sz="1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1900" i="1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-przepływy pieniężne związane z funkcjonowaniem przedsięwzięcia (bez nakładów inwestycyjnych)</a:t>
                </a:r>
                <a14:m>
                  <m:oMath xmlns:m="http://schemas.openxmlformats.org/officeDocument/2006/math">
                    <m:r>
                      <a:rPr lang="pl-PL" sz="19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pl-PL" sz="1900" b="0" i="1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l-PL" sz="1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pl-PL" sz="1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1900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− </a:t>
                </a:r>
                <a:r>
                  <a:rPr lang="pl-PL" sz="1900" i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nakłady  inwestycyjne w kolejnych latach okresu obliczeniowego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pl-PL" sz="1900" b="0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pl-PL" sz="1900" i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-poziom stopy procentowej</a:t>
                </a:r>
                <a:endParaRPr lang="pl-PL" sz="1900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:endParaRPr lang="pl-PL" sz="2800" dirty="0" smtClean="0">
                  <a:latin typeface="Calibri"/>
                </a:endParaRPr>
              </a:p>
              <a:p>
                <a:pPr marL="109728" indent="0">
                  <a:buNone/>
                </a:pPr>
                <a:endParaRPr lang="pl-PL" sz="2800" dirty="0">
                  <a:latin typeface="Calibri"/>
                </a:endParaRPr>
              </a:p>
              <a:p>
                <a:pPr marL="109728" indent="0">
                  <a:buNone/>
                </a:pPr>
                <a:endParaRPr lang="pl-PL" sz="2800" dirty="0" smtClean="0">
                  <a:latin typeface="Calibri"/>
                </a:endParaRPr>
              </a:p>
              <a:p>
                <a:pPr marL="109728" indent="0">
                  <a:buNone/>
                </a:pPr>
                <a:endParaRPr lang="pl-PL" sz="2800" dirty="0" smtClean="0">
                  <a:latin typeface="Calibri"/>
                </a:endParaRPr>
              </a:p>
              <a:p>
                <a:pPr marL="109728" indent="0">
                  <a:buNone/>
                </a:pPr>
                <a:endParaRPr lang="pl-PL" sz="2800" dirty="0" smtClean="0">
                  <a:latin typeface="Calibri"/>
                </a:endParaRPr>
              </a:p>
              <a:p>
                <a:pPr marL="109728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r="-14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>
              <a:spcBef>
                <a:spcPts val="400"/>
              </a:spcBef>
            </a:pPr>
            <a: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O</a:t>
            </a:r>
            <a: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cena </a:t>
            </a:r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w</a:t>
            </a:r>
            <a: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artości </a:t>
            </a:r>
            <a: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inwestycji </a:t>
            </a:r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5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lvl="0">
                  <a:buClr>
                    <a:srgbClr val="2DA2BF"/>
                  </a:buClr>
                </a:pPr>
                <a:r>
                  <a:rPr lang="pl-PL" sz="23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Metoda wartości bieżącej netto (NPV</a:t>
                </a:r>
                <a:r>
                  <a:rPr lang="pl-PL" sz="23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</a:t>
                </a:r>
              </a:p>
              <a:p>
                <a:pPr lvl="0">
                  <a:buClr>
                    <a:srgbClr val="2DA2BF"/>
                  </a:buClr>
                </a:pPr>
                <a:endParaRPr lang="pl-PL" sz="23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hangingPunct="0">
                  <a:buNone/>
                </a:pPr>
                <a:r>
                  <a:rPr lang="pl-PL" sz="2300" kern="1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Wartość  </a:t>
                </a:r>
                <a:r>
                  <a:rPr lang="pl-PL" sz="2300" kern="15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wskaźnika NPV może być interpretowana jako:</a:t>
                </a:r>
                <a:endParaRPr lang="pl-PL" sz="2300" kern="1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hangingPunct="0">
                  <a:buNone/>
                </a:pPr>
                <a:r>
                  <a:rPr lang="pl-PL" sz="2300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 </a:t>
                </a:r>
              </a:p>
              <a:p>
                <a:pPr hangingPunct="0">
                  <a:buFont typeface="Arial" panose="020B0604020202020204" pitchFamily="34" charset="0"/>
                  <a:buChar char="•"/>
                </a:pPr>
                <a:r>
                  <a:rPr lang="pl-PL" sz="2300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nadwyżka zaktualizowanych </a:t>
                </a:r>
                <a:r>
                  <a:rPr lang="pl-PL" sz="2300" kern="150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przychodów </a:t>
                </a:r>
                <a:r>
                  <a:rPr lang="pl-PL" sz="2300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netto nad poniesionymi nakładami początkowymi lub równoważnie:</a:t>
                </a:r>
              </a:p>
              <a:p>
                <a:pPr hangingPunct="0">
                  <a:buFont typeface="Arial" panose="020B0604020202020204" pitchFamily="34" charset="0"/>
                  <a:buChar char="•"/>
                </a:pPr>
                <a:r>
                  <a:rPr lang="pl-PL" sz="2300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nadwyżka zaktualizowanego zysku netto nad alternatywnym zyskiem z inwestycji o wewnętrznej stopie zwrotu równej przyjętej stopie dyskonta</a:t>
                </a:r>
              </a:p>
              <a:p>
                <a:pPr hangingPunct="0">
                  <a:buFont typeface="Arial" panose="020B0604020202020204" pitchFamily="34" charset="0"/>
                  <a:buChar char="•"/>
                </a:pPr>
                <a:r>
                  <a:rPr lang="pl-PL" sz="2300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wzrost zamożności inwestora wynikający z realizacji inwestycji z uwzględnieniem zmian wartości pieniądza w czasie</a:t>
                </a:r>
              </a:p>
              <a:p>
                <a:pPr marL="109728" indent="0" hangingPunct="0">
                  <a:buNone/>
                </a:pPr>
                <a:endParaRPr lang="pl-PL" sz="2300" kern="150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hangingPunct="0">
                  <a:buNone/>
                </a:pPr>
                <a:r>
                  <a:rPr lang="pl-PL" sz="2300" kern="150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 </a:t>
                </a:r>
                <a:r>
                  <a:rPr lang="pl-PL" sz="2300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takim ujęciu </a:t>
                </a:r>
                <a14:m>
                  <m:oMath xmlns:m="http://schemas.openxmlformats.org/officeDocument/2006/math">
                    <m:r>
                      <a:rPr lang="pl-PL" sz="2300" i="1" kern="150">
                        <a:effectLst/>
                        <a:latin typeface="Cambria Math"/>
                        <a:ea typeface="Calibri"/>
                        <a:cs typeface="Calibri"/>
                      </a:rPr>
                      <m:t>𝑁𝑃𝑉</m:t>
                    </m:r>
                    <m:r>
                      <a:rPr lang="pl-PL" sz="2300" i="1" kern="150">
                        <a:effectLst/>
                        <a:latin typeface="Cambria Math"/>
                        <a:ea typeface="Calibri"/>
                        <a:cs typeface="Calibri"/>
                      </a:rPr>
                      <m:t> </m:t>
                    </m:r>
                  </m:oMath>
                </a14:m>
                <a:r>
                  <a:rPr lang="pl-PL" sz="2300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daje jednoznaczne przesłanki w zakresie decyzji inwestycyjnych. Zgodnie z tymi przesłankami inwestycja jest akceptowana, jeżeli jej </a:t>
                </a:r>
                <a14:m>
                  <m:oMath xmlns:m="http://schemas.openxmlformats.org/officeDocument/2006/math">
                    <m:r>
                      <a:rPr lang="pl-PL" sz="2300" i="1" kern="150">
                        <a:effectLst/>
                        <a:latin typeface="Cambria Math"/>
                        <a:ea typeface="Calibri"/>
                        <a:cs typeface="Calibri"/>
                      </a:rPr>
                      <m:t>𝑁𝑃𝑉</m:t>
                    </m:r>
                    <m:r>
                      <a:rPr lang="pl-PL" sz="2300" i="1" kern="150">
                        <a:effectLst/>
                        <a:latin typeface="Cambria Math"/>
                        <a:ea typeface="Calibri"/>
                        <a:cs typeface="Calibri"/>
                      </a:rPr>
                      <m:t>&gt; 0</m:t>
                    </m:r>
                  </m:oMath>
                </a14:m>
                <a:r>
                  <a:rPr lang="pl-PL" sz="2300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oraz odrzucana, gdy </a:t>
                </a:r>
                <a14:m>
                  <m:oMath xmlns:m="http://schemas.openxmlformats.org/officeDocument/2006/math">
                    <m:r>
                      <a:rPr lang="pl-PL" sz="2300" i="1" kern="150">
                        <a:effectLst/>
                        <a:latin typeface="Cambria Math"/>
                        <a:ea typeface="Calibri"/>
                        <a:cs typeface="Calibri"/>
                      </a:rPr>
                      <m:t>𝑁𝑃𝑉</m:t>
                    </m:r>
                    <m:r>
                      <a:rPr lang="pl-PL" sz="2300" i="1" kern="150">
                        <a:effectLst/>
                        <a:latin typeface="Cambria Math"/>
                        <a:ea typeface="Calibri"/>
                        <a:cs typeface="Calibri"/>
                      </a:rPr>
                      <m:t>&lt;0</m:t>
                    </m:r>
                  </m:oMath>
                </a14:m>
                <a:r>
                  <a:rPr lang="pl-PL" sz="2300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marL="109728" indent="0">
                  <a:buNone/>
                </a:pPr>
                <a:endParaRPr lang="pl-PL" i="0" dirty="0">
                  <a:effectLst/>
                  <a:latin typeface="Arial"/>
                </a:endParaRPr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7" r="-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Ocena </a:t>
            </a:r>
            <a: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wartości </a:t>
            </a:r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inwestycji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99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>
                  <a:buClr>
                    <a:srgbClr val="2DA2BF"/>
                  </a:buClr>
                </a:pPr>
                <a:r>
                  <a:rPr lang="pl-PL" sz="18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Metoda wewnętrznej stopy zwrotu IRR  (</a:t>
                </a:r>
                <a:r>
                  <a:rPr lang="pl-PL" sz="1800" dirty="0" err="1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Internal</a:t>
                </a:r>
                <a:r>
                  <a:rPr lang="pl-PL" sz="18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pl-PL" sz="1800" dirty="0" err="1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Rate</a:t>
                </a:r>
                <a:r>
                  <a:rPr lang="pl-PL" sz="18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of Return)</a:t>
                </a:r>
              </a:p>
              <a:p>
                <a:pPr lvl="0">
                  <a:buClr>
                    <a:srgbClr val="2DA2BF"/>
                  </a:buClr>
                </a:pPr>
                <a:endParaRPr lang="pl-PL" sz="1800" i="1" kern="1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hangingPunc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kern="150">
                          <a:latin typeface="Cambria Math"/>
                          <a:ea typeface="Calibri"/>
                          <a:cs typeface="Calibri"/>
                        </a:rPr>
                        <m:t>𝐼𝑅𝑅</m:t>
                      </m:r>
                      <m:r>
                        <a:rPr lang="pl-PL" sz="2400" i="1" kern="150">
                          <a:latin typeface="Cambria Math"/>
                          <a:ea typeface="Calibri"/>
                          <a:cs typeface="Calibri"/>
                        </a:rPr>
                        <m:t>=</m:t>
                      </m:r>
                      <m:sSub>
                        <m:sSubPr>
                          <m:ctrlPr>
                            <a:rPr lang="pl-PL" sz="2400" i="1" kern="150">
                              <a:effectLst/>
                              <a:latin typeface="Cambria Math"/>
                              <a:ea typeface="Calibri"/>
                              <a:cs typeface="Calibri"/>
                            </a:rPr>
                          </m:ctrlPr>
                        </m:sSubPr>
                        <m:e>
                          <m:r>
                            <a:rPr lang="pl-PL" sz="2400" b="0" i="1" kern="150" smtClean="0">
                              <a:effectLst/>
                              <a:latin typeface="Cambria Math"/>
                              <a:ea typeface="Calibri"/>
                              <a:cs typeface="Calibri"/>
                            </a:rPr>
                            <m:t>𝑟</m:t>
                          </m:r>
                        </m:e>
                        <m:sub>
                          <m:r>
                            <a:rPr lang="pl-PL" sz="2400" i="1" kern="150">
                              <a:effectLst/>
                              <a:latin typeface="Cambria Math"/>
                              <a:ea typeface="Calibri"/>
                              <a:cs typeface="Calibri"/>
                            </a:rPr>
                            <m:t>1</m:t>
                          </m:r>
                        </m:sub>
                      </m:sSub>
                      <m:r>
                        <a:rPr lang="pl-PL" sz="2400" i="1" kern="150">
                          <a:effectLst/>
                          <a:latin typeface="Cambria Math"/>
                          <a:ea typeface="Calibri"/>
                          <a:cs typeface="Calibri"/>
                        </a:rPr>
                        <m:t>+</m:t>
                      </m:r>
                      <m:f>
                        <m:fPr>
                          <m:ctrlPr>
                            <a:rPr lang="pl-PL" sz="2400" i="1" kern="150">
                              <a:effectLst/>
                              <a:latin typeface="Cambria Math"/>
                              <a:ea typeface="Calibri"/>
                              <a:cs typeface="Calibri"/>
                            </a:rPr>
                          </m:ctrlPr>
                        </m:fPr>
                        <m:num>
                          <m:r>
                            <a:rPr lang="pl-PL" sz="2400" i="1" kern="150">
                              <a:effectLst/>
                              <a:latin typeface="Cambria Math"/>
                              <a:ea typeface="Calibri"/>
                              <a:cs typeface="Calibri"/>
                            </a:rPr>
                            <m:t>𝑃𝑉</m:t>
                          </m:r>
                          <m:r>
                            <a:rPr lang="pl-PL" sz="2400" i="1" kern="150">
                              <a:effectLst/>
                              <a:latin typeface="Cambria Math"/>
                              <a:ea typeface="Calibri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sz="2400" i="1" kern="150">
                                  <a:effectLst/>
                                  <a:latin typeface="Cambria Math"/>
                                  <a:ea typeface="Calibri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pl-PL" sz="2400" b="0" i="1" kern="150" smtClean="0">
                                  <a:effectLst/>
                                  <a:latin typeface="Cambria Math"/>
                                  <a:ea typeface="Calibri"/>
                                  <a:cs typeface="Calibri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l-PL" sz="2400" i="1" kern="150">
                                  <a:effectLst/>
                                  <a:latin typeface="Cambria Math"/>
                                  <a:ea typeface="Calibri"/>
                                  <a:cs typeface="Calibri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400" i="1" kern="150">
                              <a:effectLst/>
                              <a:latin typeface="Cambria Math"/>
                              <a:ea typeface="Calibri"/>
                              <a:cs typeface="Calibri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400" i="1" kern="150">
                                  <a:effectLst/>
                                  <a:latin typeface="Cambria Math"/>
                                  <a:ea typeface="Calibri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pl-PL" sz="2400" b="0" i="1" kern="150" smtClean="0">
                                  <a:effectLst/>
                                  <a:latin typeface="Cambria Math"/>
                                  <a:ea typeface="Calibri"/>
                                  <a:cs typeface="Calibri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l-PL" sz="2400" i="1" kern="150">
                                  <a:effectLst/>
                                  <a:latin typeface="Cambria Math"/>
                                  <a:ea typeface="Calibri"/>
                                  <a:cs typeface="Calibri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400" i="1" kern="150">
                              <a:effectLst/>
                              <a:latin typeface="Cambria Math"/>
                              <a:ea typeface="Calibri"/>
                              <a:cs typeface="Calibri"/>
                            </a:rPr>
                            <m:t>)</m:t>
                          </m:r>
                        </m:num>
                        <m:den>
                          <m:r>
                            <a:rPr lang="pl-PL" sz="2400" i="1" kern="150">
                              <a:effectLst/>
                              <a:latin typeface="Cambria Math"/>
                              <a:ea typeface="Calibri"/>
                              <a:cs typeface="Calibri"/>
                            </a:rPr>
                            <m:t>𝑃𝑉</m:t>
                          </m:r>
                          <m:r>
                            <a:rPr lang="pl-PL" sz="2400" i="1" kern="150">
                              <a:effectLst/>
                              <a:latin typeface="Cambria Math"/>
                              <a:ea typeface="Calibri"/>
                              <a:cs typeface="Calibri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l-PL" sz="2400" i="1" kern="150">
                                  <a:effectLst/>
                                  <a:latin typeface="Cambria Math"/>
                                  <a:ea typeface="Calibri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pl-PL" sz="2400" i="1" kern="150">
                                  <a:effectLst/>
                                  <a:latin typeface="Cambria Math"/>
                                  <a:ea typeface="Calibri"/>
                                  <a:cs typeface="Calibri"/>
                                </a:rPr>
                                <m:t>𝑁𝑉</m:t>
                              </m:r>
                            </m:e>
                          </m:d>
                        </m:den>
                      </m:f>
                      <m:r>
                        <a:rPr lang="pl-PL" sz="2400" b="0" i="0" kern="150" smtClean="0">
                          <a:effectLst/>
                          <a:latin typeface="Cambria Math"/>
                          <a:ea typeface="Calibri"/>
                          <a:cs typeface="Calibri"/>
                        </a:rPr>
                        <m:t> </m:t>
                      </m:r>
                    </m:oMath>
                  </m:oMathPara>
                </a14:m>
                <a:endParaRPr lang="pl-PL" sz="2400" b="0" i="0" kern="150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hangingPunct="0">
                  <a:buNone/>
                </a:pPr>
                <a:endParaRPr lang="pl-PL" sz="1800" i="1" kern="1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hangingPunc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5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libri"/>
                          </a:rPr>
                        </m:ctrlPr>
                      </m:sSubPr>
                      <m:e>
                        <m:r>
                          <a:rPr lang="pl-PL" sz="1800" i="1" kern="15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libri"/>
                          </a:rPr>
                          <m:t>𝑟</m:t>
                        </m:r>
                      </m:e>
                      <m:sub>
                        <m:r>
                          <a:rPr lang="pl-PL" sz="1800" i="1" kern="15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1800" i="1" kern="150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 poziom stopy procentowej, przy którym </a:t>
                </a:r>
                <a14:m>
                  <m:oMath xmlns:m="http://schemas.openxmlformats.org/officeDocument/2006/math">
                    <m:r>
                      <a:rPr lang="pl-PL" sz="1800" i="1">
                        <a:solidFill>
                          <a:prstClr val="black"/>
                        </a:solidFill>
                        <a:latin typeface="Cambria Math"/>
                      </a:rPr>
                      <m:t>𝑁𝑃𝑉</m:t>
                    </m:r>
                    <m:r>
                      <a:rPr lang="pl-PL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pl-PL" sz="1800" i="1" kern="150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 hangingPunct="0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5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libri"/>
                          </a:rPr>
                        </m:ctrlPr>
                      </m:sSubPr>
                      <m:e>
                        <m:r>
                          <a:rPr lang="pl-PL" sz="1800" i="1" kern="15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libri"/>
                          </a:rPr>
                          <m:t>𝑟</m:t>
                        </m:r>
                      </m:e>
                      <m:sub>
                        <m:r>
                          <a:rPr lang="pl-PL" sz="1800" b="0" i="1" kern="150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libri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sz="1800" i="1" kern="1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 poziom stopy procentowej, przy którym </a:t>
                </a:r>
                <a14:m>
                  <m:oMath xmlns:m="http://schemas.openxmlformats.org/officeDocument/2006/math">
                    <m:r>
                      <a:rPr lang="pl-PL" sz="1800" i="1">
                        <a:solidFill>
                          <a:prstClr val="black"/>
                        </a:solidFill>
                        <a:latin typeface="Cambria Math"/>
                      </a:rPr>
                      <m:t>𝑁𝑃𝑉</m:t>
                    </m:r>
                    <m:r>
                      <a:rPr lang="pl-PL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pl-PL" sz="18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pl-PL" sz="1800" i="1" kern="15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 hangingPunct="0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a:rPr lang="pl-PL" sz="1800" i="1" kern="15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libri"/>
                      </a:rPr>
                      <m:t>𝑃𝑉</m:t>
                    </m:r>
                  </m:oMath>
                </a14:m>
                <a:r>
                  <a:rPr lang="pl-PL" sz="1800" i="1" kern="15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 poziom </a:t>
                </a:r>
                <a14:m>
                  <m:oMath xmlns:m="http://schemas.openxmlformats.org/officeDocument/2006/math">
                    <m:r>
                      <a:rPr lang="pl-PL" sz="1800" i="1">
                        <a:solidFill>
                          <a:prstClr val="black"/>
                        </a:solidFill>
                        <a:latin typeface="Cambria Math"/>
                      </a:rPr>
                      <m:t>𝑁𝑃𝑉</m:t>
                    </m:r>
                  </m:oMath>
                </a14:m>
                <a:r>
                  <a:rPr lang="pl-PL" sz="1800" i="1" kern="15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obliczonej na podstawie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5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libri"/>
                          </a:rPr>
                        </m:ctrlPr>
                      </m:sSubPr>
                      <m:e>
                        <m:r>
                          <a:rPr lang="pl-PL" sz="1800" i="1" kern="15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libri"/>
                          </a:rPr>
                          <m:t>𝑟</m:t>
                        </m:r>
                      </m:e>
                      <m:sub>
                        <m:r>
                          <a:rPr lang="pl-PL" sz="1800" i="1" kern="15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endParaRPr lang="pl-PL" sz="1800" i="1" kern="15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hangingPunct="0">
                  <a:buNone/>
                </a:pPr>
                <a14:m>
                  <m:oMath xmlns:m="http://schemas.openxmlformats.org/officeDocument/2006/math">
                    <m:r>
                      <a:rPr lang="pl-PL" sz="1800" i="1" kern="15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libri"/>
                      </a:rPr>
                      <m:t>𝑁𝑉</m:t>
                    </m:r>
                  </m:oMath>
                </a14:m>
                <a:r>
                  <a:rPr lang="pl-PL" sz="1800" i="1" kern="150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</a:t>
                </a:r>
                <a:r>
                  <a:rPr lang="pl-PL" sz="1800" i="1" kern="1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poziom </a:t>
                </a:r>
                <a14:m>
                  <m:oMath xmlns:m="http://schemas.openxmlformats.org/officeDocument/2006/math">
                    <m:r>
                      <a:rPr lang="pl-PL" sz="1800" i="1">
                        <a:solidFill>
                          <a:prstClr val="black"/>
                        </a:solidFill>
                        <a:latin typeface="Cambria Math"/>
                      </a:rPr>
                      <m:t>𝑁𝑃𝑉</m:t>
                    </m:r>
                  </m:oMath>
                </a14:m>
                <a:r>
                  <a:rPr lang="pl-PL" sz="1800" i="1" kern="1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obliczonej na podstawie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5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libri"/>
                          </a:rPr>
                        </m:ctrlPr>
                      </m:sSubPr>
                      <m:e>
                        <m:r>
                          <a:rPr lang="pl-PL" sz="1800" i="1" kern="15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libri"/>
                          </a:rPr>
                          <m:t>𝑟</m:t>
                        </m:r>
                      </m:e>
                      <m:sub>
                        <m:r>
                          <a:rPr lang="pl-PL" sz="1800" b="0" i="1" kern="150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libri"/>
                          </a:rPr>
                          <m:t>2</m:t>
                        </m:r>
                      </m:sub>
                    </m:sSub>
                  </m:oMath>
                </a14:m>
                <a:endParaRPr lang="pl-PL" sz="1800" i="1" kern="1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Ocena </a:t>
            </a:r>
            <a: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wartości </a:t>
            </a:r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inwestycji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90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2DA2BF"/>
              </a:buClr>
            </a:pPr>
            <a:r>
              <a:rPr lang="pl-P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Metoda wewnętrznej stopy zwrotu (IRR</a:t>
            </a:r>
            <a:r>
              <a:rPr lang="pl-PL" sz="1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1800" dirty="0" smtClean="0">
              <a:solidFill>
                <a:srgbClr val="25252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lvl="0" indent="0">
              <a:buClr>
                <a:srgbClr val="2DA2BF"/>
              </a:buClr>
              <a:buNone/>
            </a:pPr>
            <a:r>
              <a:rPr lang="pl-PL" sz="1800" dirty="0" smtClean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Powyższa </a:t>
            </a:r>
            <a:r>
              <a:rPr lang="pl-PL" sz="180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formuła ma zastosowanie przy stałej stopie dyskonta w rozpatrywanym okresie. W przypadku ogólnym, gdy stopa ta nie jest stała, saldo przepływów finansowych należy dyskontować odrębnie dla </a:t>
            </a:r>
            <a:r>
              <a:rPr lang="pl-PL" sz="1800" dirty="0" smtClean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każdego </a:t>
            </a:r>
            <a:r>
              <a:rPr lang="pl-PL" sz="180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okresu z daną stopą dyskonta</a:t>
            </a:r>
            <a:r>
              <a:rPr lang="pl-PL" sz="1800" dirty="0" smtClean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>
              <a:buClr>
                <a:srgbClr val="2DA2BF"/>
              </a:buClr>
              <a:buFont typeface="Arial" panose="020B0604020202020204" pitchFamily="34" charset="0"/>
              <a:buChar char="•"/>
            </a:pPr>
            <a:endParaRPr lang="pl-PL" sz="1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Stopa IRR jest wielkością przy której NPV =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Dane przepływy pieniężne posiadają tyle wartości IRR ile w danym przepływie inwestycyjnym następuje zmian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znaków</a:t>
            </a: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Możliwa jest sytuacja, gdy wartość IRR dla danego przepływu nie może zostać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obliczona</a:t>
            </a: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Ocena </a:t>
            </a:r>
            <a: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wartości </a:t>
            </a:r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inwestycji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92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Istnieje odwrotna, lecz nieliniowa zależność pomiędzy wysokością przyjętej stopy dyskonta a wartością wskaźnika NPV: wraz ze wzrostem przyjętej stopy dyskonta wartość wskaźnika NPV danej inwestycji spada </a:t>
            </a:r>
            <a:r>
              <a:rPr lang="pl-PL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,co </a:t>
            </a:r>
            <a:r>
              <a:rPr lang="pl-PL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 wpływ na </a:t>
            </a:r>
            <a:r>
              <a:rPr lang="pl-PL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ocenę rentowności </a:t>
            </a:r>
            <a:r>
              <a:rPr lang="pl-PL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inwestycji i ewentualną decyzję, co do jej realizacji.</a:t>
            </a:r>
          </a:p>
          <a:p>
            <a:pPr marL="109728" indent="0">
              <a:buNone/>
            </a:pPr>
            <a:r>
              <a:rPr lang="pl-PL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Dla danej inwestycji </a:t>
            </a:r>
          </a:p>
          <a:p>
            <a:pPr marL="109728" indent="0">
              <a:buNone/>
            </a:pPr>
            <a:r>
              <a:rPr lang="pl-PL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zachodzą </a:t>
            </a:r>
            <a:r>
              <a:rPr lang="pl-PL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także następujące zależności: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Jeżeli stopa dyskonta &gt; IRR, to NPV&lt;0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Jeżeli stopa dyskonta = IRR, to NPV=0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Jeżeli stopa dyskonta &lt; IRR, to NPV&gt;0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Ocena </a:t>
            </a:r>
            <a: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wartości </a:t>
            </a:r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inwestycji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95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401548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05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None/>
            </a:pPr>
            <a:r>
              <a:rPr lang="pl-P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Pieniądz to miernik wyrażający wartość towarów oraz usług. Dzięki niemu można mierzyć efektywność gospodarowania i kalkulować przeszłe jak i przyszłe decyzje ekonomiczne. Wartość pieniądza jest funkcją czasu</a:t>
            </a:r>
            <a:r>
              <a:rPr lang="pl-PL" sz="1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None/>
            </a:pPr>
            <a:endParaRPr lang="pl-PL" sz="1800" dirty="0">
              <a:solidFill>
                <a:prstClr val="black"/>
              </a:solidFill>
            </a:endParaRPr>
          </a:p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None/>
            </a:pPr>
            <a:endParaRPr lang="pl-PL" sz="1800" dirty="0" smtClean="0">
              <a:solidFill>
                <a:prstClr val="black"/>
              </a:solidFill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None/>
            </a:pPr>
            <a:r>
              <a:rPr lang="pl-PL" sz="4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zł dziś , czy za miesiąc?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None/>
            </a:pPr>
            <a:r>
              <a:rPr lang="pl-PL" sz="4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Zdecydowanie, dziś!</a:t>
            </a:r>
            <a:endParaRPr lang="pl-PL" sz="4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solidFill>
                  <a:srgbClr val="464646"/>
                </a:solidFill>
                <a:latin typeface="Calibri"/>
              </a:rPr>
              <a:t>Pieniądz i jego zmienna wartość w czasie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53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Przyczyny zmiany wartości pieniądza w czasie: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•"/>
            </a:pPr>
            <a:endParaRPr lang="pl-PL" sz="20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•"/>
            </a:pP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koszt traconych możliwości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•"/>
            </a:pPr>
            <a:r>
              <a:rPr lang="pl-PL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inflacja</a:t>
            </a:r>
            <a:endParaRPr lang="pl-PL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•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ryzyko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•"/>
            </a:pPr>
            <a:r>
              <a:rPr lang="pl-PL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preferowanie konsumpcji teraźniejszej nad późniejszą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solidFill>
                  <a:srgbClr val="464646"/>
                </a:solidFill>
                <a:latin typeface="Calibri"/>
              </a:rPr>
              <a:t>Pieniądz i jego zmienna wartość w czasie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65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109728" indent="0">
                  <a:buNone/>
                </a:pPr>
                <a:r>
                  <a:rPr lang="pl-PL" sz="23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Przyszła wartość </a:t>
                </a:r>
                <a:r>
                  <a:rPr lang="pl-PL" sz="23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pieniądza w czasie- oprocentowanie proste </a:t>
                </a:r>
                <a:endParaRPr lang="pl-PL" sz="23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:r>
                  <a:rPr lang="pl-PL" sz="23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Oznaczenia:</a:t>
                </a: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300" i="1" kern="150">
                            <a:latin typeface="Cambria Math"/>
                            <a:ea typeface="SimSun"/>
                            <a:cs typeface="Mangal"/>
                          </a:rPr>
                        </m:ctrlPr>
                      </m:sSubPr>
                      <m:e>
                        <m:r>
                          <a:rPr lang="pl-PL" sz="2300" i="1" kern="150">
                            <a:effectLst/>
                            <a:latin typeface="Cambria Math"/>
                            <a:ea typeface="SimSun"/>
                            <a:cs typeface="Mangal"/>
                          </a:rPr>
                          <m:t>𝐾</m:t>
                        </m:r>
                      </m:e>
                      <m:sub>
                        <m:r>
                          <a:rPr lang="pl-PL" sz="2300" i="1" kern="150">
                            <a:effectLst/>
                            <a:latin typeface="Cambria Math"/>
                            <a:ea typeface="SimSun"/>
                            <a:cs typeface="Mangal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2300" i="1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–początkowa (obecna) wartość kapitału</a:t>
                </a:r>
                <a:endParaRPr lang="pl-PL" sz="2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2300" i="1" kern="15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</m:oMath>
                </a14:m>
                <a:r>
                  <a:rPr lang="pl-PL" sz="2300" i="1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–czas oprocentowania wyrażony w latach</a:t>
                </a:r>
                <a:endParaRPr lang="pl-PL" sz="2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2300" i="1" kern="15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𝑟</m:t>
                    </m:r>
                  </m:oMath>
                </a14:m>
                <a:r>
                  <a:rPr lang="pl-PL" sz="2300" i="1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–roczna stopa oprocentowania prostego</a:t>
                </a:r>
                <a:endParaRPr lang="pl-PL" sz="2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300" i="1" kern="15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2300" i="1" kern="15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e>
                      <m:sub>
                        <m:r>
                          <a:rPr lang="pl-PL" sz="2300" i="1" kern="15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2300" i="1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–końcowa (przyszła wartość) kapitału po t latach</a:t>
                </a:r>
                <a:endParaRPr lang="pl-PL" sz="2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2300" i="1" kern="15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pl-PL" sz="2300" i="1" kern="15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–odsetki za czas t </a:t>
                </a:r>
                <a:r>
                  <a:rPr lang="pl-PL" sz="2300" i="1" kern="150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lat</a:t>
                </a:r>
                <a:endParaRPr lang="pl-PL" sz="23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:r>
                  <a:rPr lang="pl-PL" sz="23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Rachunek oprocentowania prostego</a:t>
                </a:r>
              </a:p>
              <a:p>
                <a:pPr marL="109728" indent="0">
                  <a:buNone/>
                </a:pPr>
                <a:r>
                  <a:rPr lang="pl-PL" sz="23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-używany głównie w krótkoterminowych umowach bankowych</a:t>
                </a:r>
              </a:p>
              <a:p>
                <a:pPr marL="109728" lvl="0" indent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:r>
                  <a:rPr lang="pl-PL" sz="23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Założenia: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Font typeface="Arial" panose="020B0604020202020204" pitchFamily="34" charset="0"/>
                  <a:buChar char="•"/>
                </a:pPr>
                <a:r>
                  <a:rPr lang="pl-PL" sz="23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stałość kwoty zarobionych odsetek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Font typeface="Arial" panose="020B0604020202020204" pitchFamily="34" charset="0"/>
                  <a:buChar char="•"/>
                </a:pPr>
                <a:r>
                  <a:rPr lang="pl-PL" sz="23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brak </a:t>
                </a:r>
                <a:r>
                  <a:rPr lang="pl-PL" sz="23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kapitalizacji procentu prostego w każdym okresie inwestycji</a:t>
                </a:r>
              </a:p>
              <a:p>
                <a:pPr marL="109728" indent="0">
                  <a:buNone/>
                </a:pPr>
                <a:endParaRPr lang="pl-PL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:endParaRPr lang="pl-PL" sz="1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:endParaRPr lang="pl-PL" sz="1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l-PL" sz="2800" dirty="0">
                  <a:latin typeface="Calibri"/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>
              <a:spcBef>
                <a:spcPts val="400"/>
              </a:spcBef>
            </a:pPr>
            <a: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Określenie </a:t>
            </a:r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wartości pieniądza w </a:t>
            </a:r>
            <a: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czasie</a:t>
            </a:r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4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68760"/>
                <a:ext cx="8219256" cy="4738531"/>
              </a:xfrm>
            </p:spPr>
            <p:txBody>
              <a:bodyPr>
                <a:normAutofit fontScale="40000" lnSpcReduction="20000"/>
              </a:bodyPr>
              <a:lstStyle/>
              <a:p>
                <a:pPr lvl="0">
                  <a:buClr>
                    <a:srgbClr val="2DA2BF"/>
                  </a:buClr>
                </a:pPr>
                <a:r>
                  <a:rPr lang="pl-PL" sz="34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Stopa roczna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pl-PL" sz="3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Załóżmy, że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e>
                      <m:sub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pl-PL" sz="3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&gt;0</m:t>
                    </m:r>
                  </m:oMath>
                </a14:m>
                <a:r>
                  <a:rPr lang="pl-PL" sz="34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l-PL" sz="3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𝑟</m:t>
                    </m:r>
                    <m:r>
                      <a:rPr lang="pl-PL" sz="3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&gt;0</m:t>
                    </m:r>
                  </m:oMath>
                </a14:m>
                <a:r>
                  <a:rPr lang="pl-PL" sz="34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oraz </a:t>
                </a:r>
                <a14:m>
                  <m:oMath xmlns:m="http://schemas.openxmlformats.org/officeDocument/2006/math">
                    <m:r>
                      <a:rPr lang="pl-PL" sz="3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pl-PL" sz="3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&gt;0</m:t>
                    </m:r>
                  </m:oMath>
                </a14:m>
                <a:r>
                  <a:rPr lang="pl-PL" sz="3400" i="1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pl-PL" sz="3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Model </a:t>
                </a:r>
                <a:r>
                  <a:rPr lang="pl-PL" sz="34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oprocentowania prostego</a:t>
                </a:r>
                <a:r>
                  <a:rPr lang="pl-PL" sz="34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przy stopie oprocentowania </a:t>
                </a:r>
                <a14:m>
                  <m:oMath xmlns:m="http://schemas.openxmlformats.org/officeDocument/2006/math">
                    <m:r>
                      <a:rPr lang="pl-PL" sz="3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𝑟</m:t>
                    </m:r>
                  </m:oMath>
                </a14:m>
                <a:r>
                  <a:rPr lang="pl-PL" sz="3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ma postać następujących równań:</a:t>
                </a:r>
                <a:endParaRPr lang="pl-PL" sz="3400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pl-PL" sz="34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 algn="ctr">
                  <a:buClr>
                    <a:srgbClr val="2DA2B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l-PL" sz="3400" i="1">
                          <a:latin typeface="Cambria Math"/>
                          <a:ea typeface="Times New Roman"/>
                          <a:cs typeface="Times New Roman"/>
                        </a:rPr>
                        <m:t>𝐼</m:t>
                      </m:r>
                      <m:r>
                        <a:rPr lang="pl-PL" sz="3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pl-PL" sz="3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𝑟𝑡</m:t>
                      </m:r>
                    </m:oMath>
                  </m:oMathPara>
                </a14:m>
                <a:endParaRPr lang="pl-PL" sz="34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 algn="ctr">
                  <a:buClr>
                    <a:srgbClr val="2DA2B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3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1+</m:t>
                          </m:r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𝑟𝑡</m:t>
                          </m:r>
                        </m:e>
                      </m:d>
                    </m:oMath>
                  </m:oMathPara>
                </a14:m>
                <a:endParaRPr lang="pl-PL" sz="34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buClr>
                    <a:srgbClr val="2DA2BF"/>
                  </a:buClr>
                </a:pPr>
                <a:r>
                  <a:rPr lang="pl-PL" sz="34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Stopa podokresowa</a:t>
                </a:r>
              </a:p>
              <a:p>
                <a:pPr marL="109728" indent="0">
                  <a:buClr>
                    <a:srgbClr val="2DA2BF"/>
                  </a:buClr>
                  <a:buNone/>
                </a:pPr>
                <a:r>
                  <a:rPr lang="pl-PL" sz="34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Oznaczenia:</a:t>
                </a: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3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e>
                      <m:sub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l-PL" sz="3400" i="1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–stopa </a:t>
                </a:r>
                <a:r>
                  <a:rPr lang="pl-PL" sz="3400" i="1" dirty="0" err="1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podokrsowa</a:t>
                </a:r>
                <a:endParaRPr lang="pl-PL" sz="34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3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</m:oMath>
                </a14:m>
                <a:r>
                  <a:rPr lang="pl-PL" sz="3400" i="1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–liczba podokresów, których suma jest równa długości roku</a:t>
                </a:r>
                <a:endParaRPr lang="pl-PL" sz="34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sub>
                    </m:sSub>
                    <m:r>
                      <a:rPr lang="pl-PL" sz="3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pl-PL" sz="3400" i="1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czas oprocentowania (w podokresach</a:t>
                </a:r>
                <a:r>
                  <a:rPr lang="pl-PL" sz="3400" i="1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</a:t>
                </a: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pl-PL" sz="3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Załóżmy, że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e>
                      <m:sub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sub>
                    </m:sSub>
                    <m:r>
                      <a:rPr lang="pl-PL" sz="3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&gt;0</m:t>
                    </m:r>
                  </m:oMath>
                </a14:m>
                <a:r>
                  <a:rPr lang="pl-PL" sz="34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sub>
                    </m:sSub>
                    <m:r>
                      <a:rPr lang="pl-PL" sz="3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&gt;0</m:t>
                    </m:r>
                  </m:oMath>
                </a14:m>
                <a:r>
                  <a:rPr lang="pl-PL" sz="34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 niech </a:t>
                </a:r>
                <a14:m>
                  <m:oMath xmlns:m="http://schemas.openxmlformats.org/officeDocument/2006/math">
                    <m:r>
                      <a:rPr lang="pl-PL" sz="3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r>
                      <a:rPr lang="pl-PL" sz="3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sSup>
                      <m:sSupPr>
                        <m:ctrlP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𝑊</m:t>
                        </m:r>
                      </m:e>
                      <m:sup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34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gdzie jest zbiorem dodatnich liczb wymiernych</a:t>
                </a:r>
                <a:r>
                  <a:rPr lang="pl-PL" sz="3400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r>
                  <a:rPr lang="pl-PL" sz="34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pl-PL" sz="3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Następujące równania </a:t>
                </a:r>
                <a:r>
                  <a:rPr lang="pl-PL" sz="34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nazywamy modelem </a:t>
                </a:r>
                <a:r>
                  <a:rPr lang="pl-PL" sz="34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oprocentowania prostego</a:t>
                </a:r>
                <a:r>
                  <a:rPr lang="pl-PL" sz="34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przy </a:t>
                </a:r>
                <a:r>
                  <a:rPr lang="pl-PL" sz="3400" dirty="0" err="1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podokresowej</a:t>
                </a:r>
                <a:r>
                  <a:rPr lang="pl-PL" sz="34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stopie oprocentowania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e>
                      <m:sub>
                        <m:r>
                          <a:rPr lang="pl-PL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sub>
                    </m:sSub>
                    <m:r>
                      <a:rPr lang="pl-PL" sz="34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</m:oMath>
                </a14:m>
                <a:endParaRPr lang="pl-PL" sz="3400" b="0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3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l-PL" sz="3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3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3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(1+</m:t>
                          </m:r>
                          <m:sSub>
                            <m:sSubPr>
                              <m:ctrlPr>
                                <a:rPr lang="pl-PL" sz="3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3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l-PL" sz="3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</m:sub>
                          </m:sSub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e>
                        <m:sub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</m:sub>
                      </m:sSub>
                      <m:r>
                        <a:rPr lang="pl-PL" sz="3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pl-PL" sz="34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400" i="1">
                          <a:latin typeface="Cambria Math"/>
                          <a:ea typeface="Times New Roman"/>
                          <a:cs typeface="Times New Roman"/>
                        </a:rPr>
                        <m:t>𝐼</m:t>
                      </m:r>
                      <m:r>
                        <a:rPr lang="pl-PL" sz="3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l-PL" sz="3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3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3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3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3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l-PL" sz="3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</m:sub>
                          </m:sSub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e>
                        <m:sub>
                          <m:r>
                            <a:rPr lang="pl-PL" sz="3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l-PL" sz="3400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pl-PL" sz="1600" dirty="0">
                  <a:effectLst/>
                  <a:latin typeface="Verdana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68760"/>
                <a:ext cx="8219256" cy="4738531"/>
              </a:xfrm>
              <a:blipFill rotWithShape="1">
                <a:blip r:embed="rId2"/>
                <a:stretch>
                  <a:fillRect t="-1030" r="-22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Określenie wartości pieniądza w czasie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56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8319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Określenie wartości pieniądza w czasie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56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pl-P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Przyszła wartość </a:t>
                </a:r>
                <a:r>
                  <a:rPr lang="pl-P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pieniądza w czasie- oprocentowanie </a:t>
                </a:r>
                <a:r>
                  <a:rPr lang="pl-P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składane</a:t>
                </a:r>
              </a:p>
              <a:p>
                <a:pPr marL="109728" indent="0">
                  <a:buNone/>
                </a:pPr>
                <a:r>
                  <a:rPr lang="pl-P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Podstawową zasadą w oprocentowaniu składanym jest obliczanie odsetek za każdy z okresów równy okresowi kapitalizacji i ich kapitalizacja na koniec tego okresu</a:t>
                </a:r>
                <a:r>
                  <a:rPr lang="pl-P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marL="109728" indent="0">
                  <a:buNone/>
                </a:pPr>
                <a:endParaRPr lang="pl-PL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pl-PL" sz="1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Rachunek oprocentowania </a:t>
                </a:r>
                <a:r>
                  <a:rPr lang="pl-PL" sz="16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składanego</a:t>
                </a:r>
              </a:p>
              <a:p>
                <a:pPr lvl="0">
                  <a:buClr>
                    <a:srgbClr val="2DA2BF"/>
                  </a:buClr>
                </a:pPr>
                <a:r>
                  <a:rPr lang="pl-PL" sz="16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Stopa roczna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pl-P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Zakładamy, że </a:t>
                </a:r>
                <a14:m>
                  <m:oMath xmlns:m="http://schemas.openxmlformats.org/officeDocument/2006/math">
                    <m:r>
                      <a:rPr lang="pl-PL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pl-PL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pl-PL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</m:t>
                    </m:r>
                  </m:oMath>
                </a14:m>
                <a:r>
                  <a:rPr lang="pl-PL" sz="16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oraz podobnie jak w </a:t>
                </a:r>
                <a:r>
                  <a:rPr lang="pl-PL" sz="1600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przypadku </a:t>
                </a:r>
                <a:r>
                  <a:rPr lang="pl-PL" sz="16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oprocentowania prostego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e>
                      <m:sub>
                        <m:r>
                          <a:rPr lang="pl-PL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pl-PL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&gt;0</m:t>
                    </m:r>
                  </m:oMath>
                </a14:m>
                <a:r>
                  <a:rPr lang="pl-PL" sz="160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oraz</a:t>
                </a:r>
                <a14:m>
                  <m:oMath xmlns:m="http://schemas.openxmlformats.org/officeDocument/2006/math">
                    <m:r>
                      <a:rPr lang="pl-PL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pl-PL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𝑟</m:t>
                    </m:r>
                    <m:r>
                      <a:rPr lang="pl-PL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&gt;0</m:t>
                    </m:r>
                  </m:oMath>
                </a14:m>
                <a:r>
                  <a:rPr lang="pl-PL" sz="1600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pl-PL" sz="1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Model </a:t>
                </a:r>
                <a:r>
                  <a:rPr lang="pl-PL" sz="1600" b="1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oprocentowania </a:t>
                </a:r>
                <a:r>
                  <a:rPr lang="pl-PL" sz="1600" b="1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składanego</a:t>
                </a:r>
                <a:r>
                  <a:rPr lang="pl-PL" sz="16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pl-PL" sz="1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przy stopie oprocentowania </a:t>
                </a:r>
                <a14:m>
                  <m:oMath xmlns:m="http://schemas.openxmlformats.org/officeDocument/2006/math">
                    <m:r>
                      <a:rPr lang="pl-PL" sz="16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𝑟</m:t>
                    </m:r>
                  </m:oMath>
                </a14:m>
                <a:r>
                  <a:rPr lang="pl-PL" sz="1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ma postać następujących </a:t>
                </a:r>
                <a:r>
                  <a:rPr lang="pl-PL" sz="16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równań: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pl-PL" sz="1600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(1+</m:t>
                          </m:r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l-PL" sz="16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pl-PL" sz="16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i="1">
                          <a:latin typeface="Cambria Math"/>
                          <a:ea typeface="Times New Roman"/>
                          <a:cs typeface="Times New Roman"/>
                        </a:rPr>
                        <m:t>𝐼</m:t>
                      </m:r>
                      <m:r>
                        <a:rPr lang="pl-PL" sz="16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[(1+</m:t>
                          </m:r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p>
                      </m:sSup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−1]</m:t>
                      </m:r>
                    </m:oMath>
                  </m:oMathPara>
                </a14:m>
                <a:endParaRPr lang="pl-PL" sz="16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pl-PL" sz="16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0">
                  <a:buClr>
                    <a:srgbClr val="2DA2BF"/>
                  </a:buClr>
                </a:pPr>
                <a:endParaRPr lang="pl-PL" sz="16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Określenie wartości pieniądza w </a:t>
            </a:r>
            <a:r>
              <a:rPr lang="pl-PL" sz="36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czasie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5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0">
                  <a:buClr>
                    <a:srgbClr val="2DA2BF"/>
                  </a:buClr>
                </a:pPr>
                <a:r>
                  <a:rPr lang="pl-PL" sz="16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Stopa podokresowa</a:t>
                </a:r>
              </a:p>
              <a:p>
                <a:pPr marL="109728" lvl="0" indent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:r>
                  <a:rPr lang="pl-P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Przyjmijmy analogiczne oznaczenia jak w przypadku stopy </a:t>
                </a:r>
                <a:r>
                  <a:rPr lang="pl-PL" sz="16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podokresowej</a:t>
                </a:r>
                <a:r>
                  <a:rPr lang="pl-P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oprocentowania </a:t>
                </a:r>
                <a:r>
                  <a:rPr lang="pl-P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prostego.</a:t>
                </a:r>
                <a:r>
                  <a:rPr lang="pl-PL" sz="1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Załóżmy, że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e>
                      <m:sub>
                        <m:r>
                          <a:rPr lang="pl-PL" sz="1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sub>
                    </m:sSub>
                    <m:r>
                      <a:rPr lang="pl-PL" sz="16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&gt;0</m:t>
                    </m:r>
                  </m:oMath>
                </a14:m>
                <a:r>
                  <a:rPr lang="pl-PL" sz="1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pl-PL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sub>
                    </m:sSub>
                    <m:r>
                      <a:rPr lang="pl-PL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pl-PL" sz="160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</m:t>
                    </m:r>
                  </m:oMath>
                </a14:m>
                <a:r>
                  <a:rPr lang="pl-PL" sz="1600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.</a:t>
                </a:r>
                <a:r>
                  <a:rPr lang="pl-PL" sz="16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Następujące </a:t>
                </a:r>
                <a:r>
                  <a:rPr lang="pl-PL" sz="1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równania </a:t>
                </a:r>
                <a:r>
                  <a:rPr lang="pl-PL" sz="1600" b="1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nazywamy modelem oprocentowania </a:t>
                </a:r>
                <a:r>
                  <a:rPr lang="pl-PL" sz="1600" b="1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składanego</a:t>
                </a:r>
                <a:r>
                  <a:rPr lang="pl-PL" sz="1600" dirty="0" smtClea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pl-PL" sz="1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przy </a:t>
                </a:r>
                <a:r>
                  <a:rPr lang="pl-PL" sz="1600" dirty="0" err="1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podokresowej</a:t>
                </a:r>
                <a:r>
                  <a:rPr lang="pl-PL" sz="1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stopie oprocentowania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e>
                      <m:sub>
                        <m:r>
                          <a:rPr lang="pl-PL" sz="16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sub>
                    </m:sSub>
                    <m:r>
                      <a:rPr lang="pl-PL" sz="160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</m:oMath>
                </a14:m>
                <a:endParaRPr lang="pl-PL" sz="16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(1+</m:t>
                          </m:r>
                          <m:sSub>
                            <m:sSubPr>
                              <m:ctrlP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</m:sub>
                          </m:s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</m:sub>
                          </m:s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 </m:t>
                          </m:r>
                        </m:sup>
                      </m:sSup>
                    </m:oMath>
                  </m:oMathPara>
                </a14:m>
                <a:endParaRPr lang="pl-PL" sz="16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pl-PL" sz="16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i="1">
                          <a:latin typeface="Cambria Math"/>
                          <a:ea typeface="Times New Roman"/>
                          <a:cs typeface="Times New Roman"/>
                        </a:rPr>
                        <m:t>𝐼</m:t>
                      </m:r>
                      <m:r>
                        <a:rPr lang="pl-PL" sz="16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[(1+</m:t>
                          </m:r>
                          <m:sSub>
                            <m:sSubPr>
                              <m:ctrlP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</m:sub>
                          </m:s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l-PL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</m:sub>
                          </m:sSub>
                          <m:r>
                            <a:rPr lang="pl-PL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</m:sup>
                      </m:sSup>
                      <m:r>
                        <a:rPr lang="pl-PL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−1]</m:t>
                      </m:r>
                    </m:oMath>
                  </m:oMathPara>
                </a14:m>
                <a:endParaRPr lang="pl-PL" sz="16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0">
                  <a:buClr>
                    <a:srgbClr val="2DA2BF"/>
                  </a:buClr>
                </a:pPr>
                <a:endParaRPr lang="pl-PL" sz="1600" dirty="0">
                  <a:effectLst/>
                  <a:latin typeface="Verdana"/>
                  <a:ea typeface="Calibri"/>
                  <a:cs typeface="Times New Roman"/>
                </a:endParaRPr>
              </a:p>
              <a:p>
                <a:pPr lvl="0">
                  <a:buClr>
                    <a:srgbClr val="2DA2BF"/>
                  </a:buClr>
                </a:pPr>
                <a:r>
                  <a:rPr lang="pl-PL" sz="1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Stopa ciągła</a:t>
                </a:r>
              </a:p>
              <a:p>
                <a:pPr marL="109728" lvl="0" indent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:r>
                  <a:rPr lang="pl-PL" sz="1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Wyciągając wnioski z kapitalizacji </a:t>
                </a:r>
                <a:r>
                  <a:rPr lang="pl-PL" sz="1600" dirty="0" err="1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podokresowej</a:t>
                </a:r>
                <a:r>
                  <a:rPr lang="pl-PL" sz="160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można zauważyć, że im większa jest częstotliwość kapitalizacji wartość kapitału jest większa. Jeżeli częstotliwość kapitalizacji rośnie nieograniczenie możemy określić model oprocentowania ciągłego obliczając granicę równania :</a:t>
                </a:r>
              </a:p>
              <a:p>
                <a:pPr marL="109728" lvl="0" indent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2DA2B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l-PL" sz="1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16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l-PL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  <m:r>
                                <a:rPr lang="pl-PL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l-PL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l-PL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pl-PL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l-PL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𝑚𝑡</m:t>
                              </m:r>
                            </m:sup>
                          </m:sSup>
                        </m:e>
                      </m:func>
                      <m:r>
                        <a:rPr lang="pl-PL" sz="1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pl-PL" sz="1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l-PL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pl-PL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l-PL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pl-PL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a:rPr lang="pl-PL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𝑙𝑖𝑚</m:t>
                                      </m:r>
                                    </m:e>
                                    <m:lim>
                                      <m:r>
                                        <a:rPr lang="pl-PL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𝑚</m:t>
                                      </m:r>
                                      <m:r>
                                        <a:rPr lang="pl-PL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pl-PL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l-PL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l-PL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l-PL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𝑟</m:t>
                                              </m:r>
                                            </m:num>
                                            <m:den>
                                              <m:r>
                                                <a:rPr lang="pl-PL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𝑚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pl-PL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𝑚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pl-PL" sz="1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p>
                      </m:sSup>
                      <m:r>
                        <a:rPr lang="pl-PL" sz="1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pl-PL" sz="1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pl-PL" sz="1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l-PL" sz="1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pl-PL" sz="1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pl-PL" sz="1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𝑟𝑡</m:t>
                          </m:r>
                        </m:sup>
                      </m:sSup>
                    </m:oMath>
                  </m:oMathPara>
                </a14:m>
                <a:endParaRPr lang="pl-P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74" r="-2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Określenie wartości pieniądza w czasie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388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1353</TotalTime>
  <Words>2297</Words>
  <Application>Microsoft Office PowerPoint</Application>
  <PresentationFormat>Pokaz na ekranie (4:3)</PresentationFormat>
  <Paragraphs>226</Paragraphs>
  <Slides>28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Hol</vt:lpstr>
      <vt:lpstr>Modele matematyczne zmiany wartości pieniądza w czasie </vt:lpstr>
      <vt:lpstr>Plan pracy</vt:lpstr>
      <vt:lpstr>Pieniądz i jego zmienna wartość w czasie</vt:lpstr>
      <vt:lpstr>Pieniądz i jego zmienna wartość w czasie</vt:lpstr>
      <vt:lpstr> Określenie wartości pieniądza w czasie </vt:lpstr>
      <vt:lpstr>Określenie wartości pieniądza w czasie</vt:lpstr>
      <vt:lpstr>Określenie wartości pieniądza w czasie</vt:lpstr>
      <vt:lpstr>Określenie wartości pieniądza w czasie</vt:lpstr>
      <vt:lpstr>Określenie wartości pieniądza w czasie</vt:lpstr>
      <vt:lpstr>Określenie wartości pieniądza w czasie</vt:lpstr>
      <vt:lpstr>  Określenie wartości pieniądza w czasie </vt:lpstr>
      <vt:lpstr>Określenie wartości pieniądza w czasie</vt:lpstr>
      <vt:lpstr>Określenie wartości pieniądza w czasie</vt:lpstr>
      <vt:lpstr>Wartość kapitału w czasie</vt:lpstr>
      <vt:lpstr>Wartość kapitału w czasie</vt:lpstr>
      <vt:lpstr>Strumienie płatności</vt:lpstr>
      <vt:lpstr>Strumienie płatności</vt:lpstr>
      <vt:lpstr>Strumienie płatności</vt:lpstr>
      <vt:lpstr>Strumienie płatności</vt:lpstr>
      <vt:lpstr>Strumienie płatności</vt:lpstr>
      <vt:lpstr>Strumienie płatności</vt:lpstr>
      <vt:lpstr>Strumienie płatności</vt:lpstr>
      <vt:lpstr> Ocena wartości inwestycji  </vt:lpstr>
      <vt:lpstr>Ocena wartości inwestycji</vt:lpstr>
      <vt:lpstr>Ocena wartości inwestycji</vt:lpstr>
      <vt:lpstr>Ocena wartości inwestycji</vt:lpstr>
      <vt:lpstr>Ocena wartości inwestycji</vt:lpstr>
      <vt:lpstr>Prezentacja programu PowerPoint</vt:lpstr>
    </vt:vector>
  </TitlesOfParts>
  <Company>Wydział Matematyki i Informatyki UAM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matematyczne zmiany wartości pieniądza w czasie </dc:title>
  <dc:creator>Katarzyna Skrzypczak</dc:creator>
  <cp:lastModifiedBy>Katarzyna Skrzypczak</cp:lastModifiedBy>
  <cp:revision>75</cp:revision>
  <dcterms:created xsi:type="dcterms:W3CDTF">2016-02-24T17:49:30Z</dcterms:created>
  <dcterms:modified xsi:type="dcterms:W3CDTF">2016-05-22T19:01:10Z</dcterms:modified>
</cp:coreProperties>
</file>